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64" r:id="rId4"/>
    <p:sldId id="268" r:id="rId5"/>
    <p:sldId id="259" r:id="rId6"/>
    <p:sldId id="266" r:id="rId7"/>
    <p:sldId id="269" r:id="rId8"/>
    <p:sldId id="270" r:id="rId9"/>
    <p:sldId id="271" r:id="rId10"/>
    <p:sldId id="262" r:id="rId11"/>
    <p:sldId id="279" r:id="rId12"/>
    <p:sldId id="280" r:id="rId13"/>
    <p:sldId id="282" r:id="rId14"/>
    <p:sldId id="258" r:id="rId15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B7A26-DF0D-47F8-94DC-7FA71619700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8B7F98C-D772-4B78-9982-044E11B02100}">
      <dgm:prSet phldrT="[Текст]"/>
      <dgm:spPr/>
      <dgm:t>
        <a:bodyPr/>
        <a:lstStyle/>
        <a:p>
          <a:r>
            <a:rPr lang="ru-RU" dirty="0" smtClean="0"/>
            <a:t>ВЦП «Строительство и реконструкция сетей уличного и внутриквартального освещения СГО  </a:t>
          </a:r>
          <a:endParaRPr lang="ru-RU" dirty="0"/>
        </a:p>
      </dgm:t>
    </dgm:pt>
    <dgm:pt modelId="{1FA48394-2B38-4984-87A8-D208D5B14F98}" type="parTrans" cxnId="{E1AD0FB2-0F29-47A3-A833-C48901CCC3E2}">
      <dgm:prSet/>
      <dgm:spPr/>
      <dgm:t>
        <a:bodyPr/>
        <a:lstStyle/>
        <a:p>
          <a:endParaRPr lang="ru-RU"/>
        </a:p>
      </dgm:t>
    </dgm:pt>
    <dgm:pt modelId="{44A460C1-3209-475F-8C2C-D6A2AB026511}" type="sibTrans" cxnId="{E1AD0FB2-0F29-47A3-A833-C48901CCC3E2}">
      <dgm:prSet/>
      <dgm:spPr/>
      <dgm:t>
        <a:bodyPr/>
        <a:lstStyle/>
        <a:p>
          <a:endParaRPr lang="ru-RU"/>
        </a:p>
      </dgm:t>
    </dgm:pt>
    <dgm:pt modelId="{E34159F3-78CF-407C-B8DB-BC4888DC6A8E}">
      <dgm:prSet phldrT="[Текст]"/>
      <dgm:spPr/>
      <dgm:t>
        <a:bodyPr/>
        <a:lstStyle/>
        <a:p>
          <a:r>
            <a:rPr lang="ru-RU" dirty="0" smtClean="0"/>
            <a:t>Коммунальное хозяйство</a:t>
          </a:r>
          <a:endParaRPr lang="ru-RU" dirty="0"/>
        </a:p>
      </dgm:t>
    </dgm:pt>
    <dgm:pt modelId="{A92B47A5-9DA0-4F14-98C1-5366571B5D1E}" type="parTrans" cxnId="{E448C9A1-3C93-4453-8406-5C81E82580A0}">
      <dgm:prSet/>
      <dgm:spPr/>
      <dgm:t>
        <a:bodyPr/>
        <a:lstStyle/>
        <a:p>
          <a:endParaRPr lang="ru-RU"/>
        </a:p>
      </dgm:t>
    </dgm:pt>
    <dgm:pt modelId="{89F60876-2440-41C5-B8FE-EEDA2580D22E}" type="sibTrans" cxnId="{E448C9A1-3C93-4453-8406-5C81E82580A0}">
      <dgm:prSet/>
      <dgm:spPr/>
      <dgm:t>
        <a:bodyPr/>
        <a:lstStyle/>
        <a:p>
          <a:endParaRPr lang="ru-RU"/>
        </a:p>
      </dgm:t>
    </dgm:pt>
    <dgm:pt modelId="{727D032A-0671-4C09-A584-4B09F56ACA5B}">
      <dgm:prSet phldrT="[Текст]"/>
      <dgm:spPr/>
      <dgm:t>
        <a:bodyPr/>
        <a:lstStyle/>
        <a:p>
          <a:r>
            <a:rPr lang="ru-RU" dirty="0" smtClean="0"/>
            <a:t>Объекты дорожного хозяйства</a:t>
          </a:r>
          <a:endParaRPr lang="ru-RU" dirty="0"/>
        </a:p>
      </dgm:t>
    </dgm:pt>
    <dgm:pt modelId="{958C445D-D98B-4074-8FA9-26FF8AD1B48D}" type="parTrans" cxnId="{A73FD497-8FCB-40F5-AFB2-EEA19E33540C}">
      <dgm:prSet/>
      <dgm:spPr/>
      <dgm:t>
        <a:bodyPr/>
        <a:lstStyle/>
        <a:p>
          <a:endParaRPr lang="ru-RU"/>
        </a:p>
      </dgm:t>
    </dgm:pt>
    <dgm:pt modelId="{439F46DB-F907-4050-8255-9B9146B2EF60}" type="sibTrans" cxnId="{A73FD497-8FCB-40F5-AFB2-EEA19E33540C}">
      <dgm:prSet/>
      <dgm:spPr/>
      <dgm:t>
        <a:bodyPr/>
        <a:lstStyle/>
        <a:p>
          <a:endParaRPr lang="ru-RU"/>
        </a:p>
      </dgm:t>
    </dgm:pt>
    <dgm:pt modelId="{56424C63-CE23-4863-849C-BC54F4987F80}">
      <dgm:prSet phldrT="[Текст]"/>
      <dgm:spPr/>
      <dgm:t>
        <a:bodyPr/>
        <a:lstStyle/>
        <a:p>
          <a:r>
            <a:rPr lang="ru-RU" dirty="0" smtClean="0"/>
            <a:t>Объекты благоустройства</a:t>
          </a:r>
          <a:endParaRPr lang="ru-RU" dirty="0"/>
        </a:p>
      </dgm:t>
    </dgm:pt>
    <dgm:pt modelId="{4D526B2E-1D57-47EB-A883-343C6575BC78}" type="parTrans" cxnId="{F791F742-AB23-4A6F-A813-FABCD75E7EEA}">
      <dgm:prSet/>
      <dgm:spPr/>
      <dgm:t>
        <a:bodyPr/>
        <a:lstStyle/>
        <a:p>
          <a:endParaRPr lang="ru-RU"/>
        </a:p>
      </dgm:t>
    </dgm:pt>
    <dgm:pt modelId="{3402E913-6861-4B25-906A-835DAF7AD419}" type="sibTrans" cxnId="{F791F742-AB23-4A6F-A813-FABCD75E7EEA}">
      <dgm:prSet/>
      <dgm:spPr/>
      <dgm:t>
        <a:bodyPr/>
        <a:lstStyle/>
        <a:p>
          <a:endParaRPr lang="ru-RU"/>
        </a:p>
      </dgm:t>
    </dgm:pt>
    <dgm:pt modelId="{9A52EF40-F05F-4219-BD35-04608F83B91C}">
      <dgm:prSet/>
      <dgm:spPr/>
      <dgm:t>
        <a:bodyPr/>
        <a:lstStyle/>
        <a:p>
          <a:r>
            <a:rPr lang="ru-RU" b="0" i="0" u="none" dirty="0" smtClean="0"/>
            <a:t>Строительство одной водозаборной площадки в районе озера </a:t>
          </a:r>
          <a:r>
            <a:rPr lang="ru-RU" b="0" i="0" u="none" dirty="0" err="1" smtClean="0"/>
            <a:t>Калищенское</a:t>
          </a:r>
          <a:r>
            <a:rPr lang="ru-RU" b="0" i="0" u="none" dirty="0" smtClean="0"/>
            <a:t>, и одной разворотной площадки в районе северного ливневого коллектора – 1397,7 тыс. руб.</a:t>
          </a:r>
          <a:endParaRPr lang="ru-RU" dirty="0"/>
        </a:p>
      </dgm:t>
    </dgm:pt>
    <dgm:pt modelId="{FA9D786B-1263-43AC-A6DA-510D5198CC65}" type="parTrans" cxnId="{ACBD9569-7474-4CB5-B0B3-0AAE70870259}">
      <dgm:prSet/>
      <dgm:spPr/>
      <dgm:t>
        <a:bodyPr/>
        <a:lstStyle/>
        <a:p>
          <a:endParaRPr lang="ru-RU"/>
        </a:p>
      </dgm:t>
    </dgm:pt>
    <dgm:pt modelId="{CB51FBAE-5FAC-488A-98E7-1A0522A70211}" type="sibTrans" cxnId="{ACBD9569-7474-4CB5-B0B3-0AAE70870259}">
      <dgm:prSet/>
      <dgm:spPr/>
      <dgm:t>
        <a:bodyPr/>
        <a:lstStyle/>
        <a:p>
          <a:endParaRPr lang="ru-RU"/>
        </a:p>
      </dgm:t>
    </dgm:pt>
    <dgm:pt modelId="{07BF0702-E996-404B-9C33-FB80E009E2C4}">
      <dgm:prSet/>
      <dgm:spPr/>
      <dgm:t>
        <a:bodyPr/>
        <a:lstStyle/>
        <a:p>
          <a:r>
            <a:rPr lang="ru-RU" b="0" i="0" u="none" dirty="0" smtClean="0"/>
            <a:t>Строительство внутриквартальных проездов с канализационными и водопроводными сетями квартала </a:t>
          </a:r>
          <a:r>
            <a:rPr lang="ru-RU" b="0" i="0" u="none" dirty="0" err="1" smtClean="0"/>
            <a:t>индивиульной</a:t>
          </a:r>
          <a:r>
            <a:rPr lang="ru-RU" b="0" i="0" u="none" dirty="0" smtClean="0"/>
            <a:t> жилой застройки в районе ГК "Искра" по адресу </a:t>
          </a:r>
          <a:r>
            <a:rPr lang="ru-RU" b="0" i="0" u="none" dirty="0" err="1" smtClean="0"/>
            <a:t>Лен.обл</a:t>
          </a:r>
          <a:r>
            <a:rPr lang="ru-RU" b="0" i="0" u="none" dirty="0" smtClean="0"/>
            <a:t>., г. Сосновый Бор, ул. </a:t>
          </a:r>
          <a:r>
            <a:rPr lang="ru-RU" b="0" i="0" u="none" dirty="0" err="1" smtClean="0"/>
            <a:t>Ал.Невского</a:t>
          </a:r>
          <a:r>
            <a:rPr lang="ru-RU" b="0" i="0" u="none" dirty="0" smtClean="0"/>
            <a:t>, м/</a:t>
          </a:r>
          <a:r>
            <a:rPr lang="ru-RU" b="0" i="0" u="none" dirty="0" err="1" smtClean="0"/>
            <a:t>д</a:t>
          </a:r>
          <a:r>
            <a:rPr lang="ru-RU" b="0" i="0" u="none" dirty="0" smtClean="0"/>
            <a:t> ул. Солнечная и пр. Героев, в районе ГК "Искра" (в границах Проекта планировки квартала)- 485,8 тыс. руб.</a:t>
          </a:r>
          <a:endParaRPr lang="ru-RU" dirty="0"/>
        </a:p>
      </dgm:t>
    </dgm:pt>
    <dgm:pt modelId="{A11269E1-45E9-4B8E-8D9B-B5157FEFA463}" type="parTrans" cxnId="{DF59C061-3271-4DD6-AC5F-36ED73E02B92}">
      <dgm:prSet/>
      <dgm:spPr/>
      <dgm:t>
        <a:bodyPr/>
        <a:lstStyle/>
        <a:p>
          <a:endParaRPr lang="ru-RU"/>
        </a:p>
      </dgm:t>
    </dgm:pt>
    <dgm:pt modelId="{2C6C94A8-5903-4018-8720-60261BC0E87E}" type="sibTrans" cxnId="{DF59C061-3271-4DD6-AC5F-36ED73E02B92}">
      <dgm:prSet/>
      <dgm:spPr/>
      <dgm:t>
        <a:bodyPr/>
        <a:lstStyle/>
        <a:p>
          <a:endParaRPr lang="ru-RU"/>
        </a:p>
      </dgm:t>
    </dgm:pt>
    <dgm:pt modelId="{F12D1AD0-5B08-4DAF-82EF-06C869EA35F6}">
      <dgm:prSet/>
      <dgm:spPr/>
      <dgm:t>
        <a:bodyPr/>
        <a:lstStyle/>
        <a:p>
          <a:r>
            <a:rPr lang="ru-RU" b="0" i="0" u="none" dirty="0" smtClean="0"/>
            <a:t>Строительство кладбища "Воронка-2« – 9735 тыс. руб.</a:t>
          </a:r>
          <a:endParaRPr lang="ru-RU" dirty="0"/>
        </a:p>
      </dgm:t>
    </dgm:pt>
    <dgm:pt modelId="{2EC53045-C62F-4D1C-992B-936769B04386}" type="parTrans" cxnId="{D995FF68-ED94-428C-856E-E8A658C0BD74}">
      <dgm:prSet/>
      <dgm:spPr/>
      <dgm:t>
        <a:bodyPr/>
        <a:lstStyle/>
        <a:p>
          <a:endParaRPr lang="ru-RU"/>
        </a:p>
      </dgm:t>
    </dgm:pt>
    <dgm:pt modelId="{3C40B631-B25A-4EEF-BCE7-4945E9C7A1EA}" type="sibTrans" cxnId="{D995FF68-ED94-428C-856E-E8A658C0BD74}">
      <dgm:prSet/>
      <dgm:spPr/>
      <dgm:t>
        <a:bodyPr/>
        <a:lstStyle/>
        <a:p>
          <a:endParaRPr lang="ru-RU"/>
        </a:p>
      </dgm:t>
    </dgm:pt>
    <dgm:pt modelId="{28CA97EF-B802-4D3E-A8CB-6F81EFC3512F}">
      <dgm:prSet/>
      <dgm:spPr/>
      <dgm:t>
        <a:bodyPr/>
        <a:lstStyle/>
        <a:p>
          <a:r>
            <a:rPr lang="ru-RU" dirty="0" smtClean="0"/>
            <a:t>Объекты  образования </a:t>
          </a:r>
          <a:endParaRPr lang="ru-RU" dirty="0"/>
        </a:p>
      </dgm:t>
    </dgm:pt>
    <dgm:pt modelId="{ABE59624-CC8B-447A-A13F-E969D4413181}" type="parTrans" cxnId="{E940950A-F6E3-42E7-BF9A-2D2AF2751656}">
      <dgm:prSet/>
      <dgm:spPr/>
      <dgm:t>
        <a:bodyPr/>
        <a:lstStyle/>
        <a:p>
          <a:endParaRPr lang="ru-RU"/>
        </a:p>
      </dgm:t>
    </dgm:pt>
    <dgm:pt modelId="{8FB51942-2426-4672-B998-372C1199FA54}" type="sibTrans" cxnId="{E940950A-F6E3-42E7-BF9A-2D2AF2751656}">
      <dgm:prSet/>
      <dgm:spPr/>
      <dgm:t>
        <a:bodyPr/>
        <a:lstStyle/>
        <a:p>
          <a:endParaRPr lang="ru-RU"/>
        </a:p>
      </dgm:t>
    </dgm:pt>
    <dgm:pt modelId="{735D1048-2489-4DD2-B66B-566247E4BA7D}">
      <dgm:prSet/>
      <dgm:spPr/>
      <dgm:t>
        <a:bodyPr/>
        <a:lstStyle/>
        <a:p>
          <a:r>
            <a:rPr lang="ru-RU" dirty="0" smtClean="0"/>
            <a:t>Оплата прочих услуг (работ)</a:t>
          </a:r>
          <a:endParaRPr lang="ru-RU" dirty="0"/>
        </a:p>
      </dgm:t>
    </dgm:pt>
    <dgm:pt modelId="{131B6579-550A-40D6-A63E-21EB2C74F107}" type="parTrans" cxnId="{D2623574-8AA0-4204-A1C3-5C24D11CE03B}">
      <dgm:prSet/>
      <dgm:spPr/>
      <dgm:t>
        <a:bodyPr/>
        <a:lstStyle/>
        <a:p>
          <a:endParaRPr lang="ru-RU"/>
        </a:p>
      </dgm:t>
    </dgm:pt>
    <dgm:pt modelId="{0655B8CE-665A-4985-A981-C22E9DEBF71C}" type="sibTrans" cxnId="{D2623574-8AA0-4204-A1C3-5C24D11CE03B}">
      <dgm:prSet/>
      <dgm:spPr/>
      <dgm:t>
        <a:bodyPr/>
        <a:lstStyle/>
        <a:p>
          <a:endParaRPr lang="ru-RU"/>
        </a:p>
      </dgm:t>
    </dgm:pt>
    <dgm:pt modelId="{7A8F3B7B-4036-4F68-91A5-ABECF678912E}">
      <dgm:prSet/>
      <dgm:spPr/>
      <dgm:t>
        <a:bodyPr/>
        <a:lstStyle/>
        <a:p>
          <a:r>
            <a:rPr lang="ru-RU" b="0" i="0" u="none" dirty="0" smtClean="0"/>
            <a:t>Проектно-изыскательные работы по обустройству спортивной площадки МБОУ "СОШ №4« – 1350 тыс. руб.</a:t>
          </a:r>
          <a:endParaRPr lang="ru-RU" dirty="0"/>
        </a:p>
      </dgm:t>
    </dgm:pt>
    <dgm:pt modelId="{A599EAA0-70F6-4174-96D9-FCABD08A8161}" type="parTrans" cxnId="{93459FFB-3753-4EB6-9789-B191F5D774B9}">
      <dgm:prSet/>
      <dgm:spPr/>
      <dgm:t>
        <a:bodyPr/>
        <a:lstStyle/>
        <a:p>
          <a:endParaRPr lang="ru-RU"/>
        </a:p>
      </dgm:t>
    </dgm:pt>
    <dgm:pt modelId="{9317CED8-0BF3-411C-874E-00750F032534}" type="sibTrans" cxnId="{93459FFB-3753-4EB6-9789-B191F5D774B9}">
      <dgm:prSet/>
      <dgm:spPr/>
      <dgm:t>
        <a:bodyPr/>
        <a:lstStyle/>
        <a:p>
          <a:endParaRPr lang="ru-RU"/>
        </a:p>
      </dgm:t>
    </dgm:pt>
    <dgm:pt modelId="{BCC87566-0A35-4245-AF5C-EDFE45A20F18}">
      <dgm:prSet/>
      <dgm:spPr/>
      <dgm:t>
        <a:bodyPr/>
        <a:lstStyle/>
        <a:p>
          <a:r>
            <a:rPr lang="ru-RU" b="0" i="0" u="none" dirty="0" smtClean="0"/>
            <a:t>Оформление документации при вводе объектов в эксплуатацию (исполнительная съемка, паспорта БТИ, услуги по присоединению </a:t>
          </a:r>
          <a:r>
            <a:rPr lang="ru-RU" b="0" i="0" u="none" dirty="0" err="1" smtClean="0"/>
            <a:t>энергопринимающих</a:t>
          </a:r>
          <a:r>
            <a:rPr lang="ru-RU" b="0" i="0" u="none" dirty="0" smtClean="0"/>
            <a:t> устройств) – 140,6 тыс. руб.</a:t>
          </a:r>
          <a:endParaRPr lang="ru-RU" dirty="0"/>
        </a:p>
      </dgm:t>
    </dgm:pt>
    <dgm:pt modelId="{9FC44C42-8915-4140-93E8-E6BB57AAFDC6}" type="parTrans" cxnId="{22F56276-02CF-4C80-9B39-C3A5B56556F1}">
      <dgm:prSet/>
      <dgm:spPr/>
      <dgm:t>
        <a:bodyPr/>
        <a:lstStyle/>
        <a:p>
          <a:endParaRPr lang="ru-RU"/>
        </a:p>
      </dgm:t>
    </dgm:pt>
    <dgm:pt modelId="{BBA9DE28-E8E2-49DA-9370-CE8306559E19}" type="sibTrans" cxnId="{22F56276-02CF-4C80-9B39-C3A5B56556F1}">
      <dgm:prSet/>
      <dgm:spPr/>
      <dgm:t>
        <a:bodyPr/>
        <a:lstStyle/>
        <a:p>
          <a:endParaRPr lang="ru-RU"/>
        </a:p>
      </dgm:t>
    </dgm:pt>
    <dgm:pt modelId="{CA1D8063-E538-4C04-B36B-4078A008D8CB}">
      <dgm:prSet phldrT="[Текст]"/>
      <dgm:spPr/>
      <dgm:t>
        <a:bodyPr/>
        <a:lstStyle/>
        <a:p>
          <a:r>
            <a:rPr lang="ru-RU" b="0" i="0" u="none" dirty="0" smtClean="0"/>
            <a:t>Строительство линий наружного освещения по ул. Космонавтов от ул. Комсомольская до ул. Парковая – 10667,6 тыс. руб.</a:t>
          </a:r>
          <a:endParaRPr lang="ru-RU" dirty="0"/>
        </a:p>
      </dgm:t>
    </dgm:pt>
    <dgm:pt modelId="{573FDB78-6FBD-4E3F-B440-ADA59041EB99}" type="sibTrans" cxnId="{D636CC00-080E-4D22-AA5D-C4833AAC035E}">
      <dgm:prSet/>
      <dgm:spPr/>
      <dgm:t>
        <a:bodyPr/>
        <a:lstStyle/>
        <a:p>
          <a:endParaRPr lang="ru-RU"/>
        </a:p>
      </dgm:t>
    </dgm:pt>
    <dgm:pt modelId="{83ABDABD-2099-4F41-9ECF-C48182500037}" type="parTrans" cxnId="{D636CC00-080E-4D22-AA5D-C4833AAC035E}">
      <dgm:prSet/>
      <dgm:spPr/>
      <dgm:t>
        <a:bodyPr/>
        <a:lstStyle/>
        <a:p>
          <a:endParaRPr lang="ru-RU"/>
        </a:p>
      </dgm:t>
    </dgm:pt>
    <dgm:pt modelId="{746F4A0B-4A32-435A-ACF0-BAB4382F2E43}">
      <dgm:prSet phldrT="[Текст]"/>
      <dgm:spPr/>
      <dgm:t>
        <a:bodyPr/>
        <a:lstStyle/>
        <a:p>
          <a:r>
            <a:rPr lang="ru-RU" b="0" i="0" u="none" dirty="0" smtClean="0"/>
            <a:t>Проектно-изыскательские работы на реконструкцию линии наружного освещения ул. 50 лет Октября (от ул. Солнечная до ул. Комсомольская) – 190,6 тыс. руб.</a:t>
          </a:r>
          <a:endParaRPr lang="ru-RU" dirty="0"/>
        </a:p>
      </dgm:t>
    </dgm:pt>
    <dgm:pt modelId="{61EADDEF-29E0-43EC-9AC7-6A702FA9A3E3}" type="parTrans" cxnId="{4ECD2666-4DC1-4366-9185-D6344AA48365}">
      <dgm:prSet/>
      <dgm:spPr/>
      <dgm:t>
        <a:bodyPr/>
        <a:lstStyle/>
        <a:p>
          <a:endParaRPr lang="ru-RU"/>
        </a:p>
      </dgm:t>
    </dgm:pt>
    <dgm:pt modelId="{4E86CD8B-B67E-4CBB-836C-F8553A446850}" type="sibTrans" cxnId="{4ECD2666-4DC1-4366-9185-D6344AA48365}">
      <dgm:prSet/>
      <dgm:spPr/>
      <dgm:t>
        <a:bodyPr/>
        <a:lstStyle/>
        <a:p>
          <a:endParaRPr lang="ru-RU"/>
        </a:p>
      </dgm:t>
    </dgm:pt>
    <dgm:pt modelId="{5715CC97-AAF4-4DF5-A989-F21BA8E53495}">
      <dgm:prSet phldrT="[Текст]"/>
      <dgm:spPr/>
      <dgm:t>
        <a:bodyPr/>
        <a:lstStyle/>
        <a:p>
          <a:r>
            <a:rPr lang="ru-RU" b="0" i="0" u="none" dirty="0" smtClean="0"/>
            <a:t>Проектно-изыскательские работы на реконструкцию наружного освещения территории сквера по адресу: г. Сосновый Бор, ул. Солнечная (напротив жилых домов 22-26) – 92,8 тыс. руб.</a:t>
          </a:r>
          <a:endParaRPr lang="ru-RU" dirty="0"/>
        </a:p>
      </dgm:t>
    </dgm:pt>
    <dgm:pt modelId="{944F147A-94CC-4836-9245-355BD9C24520}" type="parTrans" cxnId="{5DE250E4-CCA7-4E93-A228-DF79428FE305}">
      <dgm:prSet/>
      <dgm:spPr/>
      <dgm:t>
        <a:bodyPr/>
        <a:lstStyle/>
        <a:p>
          <a:endParaRPr lang="ru-RU"/>
        </a:p>
      </dgm:t>
    </dgm:pt>
    <dgm:pt modelId="{EE5EED44-F3CF-497B-970C-29397FB80B5E}" type="sibTrans" cxnId="{5DE250E4-CCA7-4E93-A228-DF79428FE305}">
      <dgm:prSet/>
      <dgm:spPr/>
      <dgm:t>
        <a:bodyPr/>
        <a:lstStyle/>
        <a:p>
          <a:endParaRPr lang="ru-RU"/>
        </a:p>
      </dgm:t>
    </dgm:pt>
    <dgm:pt modelId="{52CE85D0-8561-4368-9E75-44FB2E57B200}">
      <dgm:prSet phldrT="[Текст]"/>
      <dgm:spPr/>
      <dgm:t>
        <a:bodyPr/>
        <a:lstStyle/>
        <a:p>
          <a:r>
            <a:rPr lang="ru-RU" b="0" i="0" u="none" dirty="0" smtClean="0"/>
            <a:t>Строительство сетей внутриквартального освещения  13 микрорайона – 7965,1 тыс. руб.</a:t>
          </a:r>
          <a:endParaRPr lang="ru-RU" dirty="0"/>
        </a:p>
      </dgm:t>
    </dgm:pt>
    <dgm:pt modelId="{E2C1BCB3-2494-4911-B4DA-4D9AB91F71C9}" type="parTrans" cxnId="{702B9B04-FE5E-4748-AC21-D728CFE54E35}">
      <dgm:prSet/>
      <dgm:spPr/>
      <dgm:t>
        <a:bodyPr/>
        <a:lstStyle/>
        <a:p>
          <a:endParaRPr lang="ru-RU"/>
        </a:p>
      </dgm:t>
    </dgm:pt>
    <dgm:pt modelId="{58030212-2697-4D9A-B7CB-A4B5BC02301A}" type="sibTrans" cxnId="{702B9B04-FE5E-4748-AC21-D728CFE54E35}">
      <dgm:prSet/>
      <dgm:spPr/>
      <dgm:t>
        <a:bodyPr/>
        <a:lstStyle/>
        <a:p>
          <a:endParaRPr lang="ru-RU"/>
        </a:p>
      </dgm:t>
    </dgm:pt>
    <dgm:pt modelId="{C671983A-E76B-43D3-B1D2-B189CC119818}">
      <dgm:prSet/>
      <dgm:spPr/>
      <dgm:t>
        <a:bodyPr/>
        <a:lstStyle/>
        <a:p>
          <a:r>
            <a:rPr lang="ru-RU" b="0" i="0" u="none" dirty="0" smtClean="0"/>
            <a:t>Строительство распределительного газопровода от ГРП по пр. Героев до северной границы </a:t>
          </a:r>
          <a:r>
            <a:rPr lang="ru-RU" b="0" i="0" u="none" dirty="0" err="1" smtClean="0"/>
            <a:t>Сосновоборского</a:t>
          </a:r>
          <a:r>
            <a:rPr lang="ru-RU" b="0" i="0" u="none" dirty="0" smtClean="0"/>
            <a:t> городского округа г. Сосновый Бор – 169 тыс. руб.</a:t>
          </a:r>
          <a:endParaRPr lang="ru-RU" dirty="0"/>
        </a:p>
      </dgm:t>
    </dgm:pt>
    <dgm:pt modelId="{3E7AC4BC-FDF6-49BE-8950-6860FD1562AF}" type="parTrans" cxnId="{F39A1534-D045-4CF2-BA9E-C772DA691A24}">
      <dgm:prSet/>
      <dgm:spPr/>
      <dgm:t>
        <a:bodyPr/>
        <a:lstStyle/>
        <a:p>
          <a:endParaRPr lang="ru-RU"/>
        </a:p>
      </dgm:t>
    </dgm:pt>
    <dgm:pt modelId="{DA3B6027-A16D-4A35-8AEC-977A68453A81}" type="sibTrans" cxnId="{F39A1534-D045-4CF2-BA9E-C772DA691A24}">
      <dgm:prSet/>
      <dgm:spPr/>
      <dgm:t>
        <a:bodyPr/>
        <a:lstStyle/>
        <a:p>
          <a:endParaRPr lang="ru-RU"/>
        </a:p>
      </dgm:t>
    </dgm:pt>
    <dgm:pt modelId="{C57FAF1B-E1D9-4832-9908-35B0903688B2}">
      <dgm:prSet/>
      <dgm:spPr/>
      <dgm:t>
        <a:bodyPr/>
        <a:lstStyle/>
        <a:p>
          <a:r>
            <a:rPr lang="ru-RU" b="0" i="0" u="none" dirty="0" smtClean="0"/>
            <a:t>Разработка проектной документации на строительство наружных газораспределительных сетей квартала малоэтажной застройки в районе ГК «Искра» г. Сосновый Бор – 90 тыс. руб.</a:t>
          </a:r>
          <a:endParaRPr lang="ru-RU" dirty="0"/>
        </a:p>
      </dgm:t>
    </dgm:pt>
    <dgm:pt modelId="{0C4C539E-3567-4D00-8C25-3C9B8A5E0CD4}" type="parTrans" cxnId="{7D8E772E-4FE0-4FD0-994D-3E061416122A}">
      <dgm:prSet/>
      <dgm:spPr/>
      <dgm:t>
        <a:bodyPr/>
        <a:lstStyle/>
        <a:p>
          <a:endParaRPr lang="ru-RU"/>
        </a:p>
      </dgm:t>
    </dgm:pt>
    <dgm:pt modelId="{255B52AC-C7E6-4EB7-A67B-4F5557AB1B0D}" type="sibTrans" cxnId="{7D8E772E-4FE0-4FD0-994D-3E061416122A}">
      <dgm:prSet/>
      <dgm:spPr/>
      <dgm:t>
        <a:bodyPr/>
        <a:lstStyle/>
        <a:p>
          <a:endParaRPr lang="ru-RU"/>
        </a:p>
      </dgm:t>
    </dgm:pt>
    <dgm:pt modelId="{E79E8A75-58B5-45FB-AF4B-62B071B6C56F}">
      <dgm:prSet/>
      <dgm:spPr/>
      <dgm:t>
        <a:bodyPr/>
        <a:lstStyle/>
        <a:p>
          <a:r>
            <a:rPr lang="ru-RU" b="0" i="0" u="none" dirty="0" smtClean="0"/>
            <a:t>Изготовление технического плана трассы газопровода от ГРП-4 до северной границы – 97,2 тыс. руб.</a:t>
          </a:r>
          <a:endParaRPr lang="ru-RU" dirty="0"/>
        </a:p>
      </dgm:t>
    </dgm:pt>
    <dgm:pt modelId="{96686527-6705-4E1B-9601-CFF19AC8C20B}" type="parTrans" cxnId="{1A066FD0-9040-4F68-99B6-DD9C54F3DB35}">
      <dgm:prSet/>
      <dgm:spPr/>
      <dgm:t>
        <a:bodyPr/>
        <a:lstStyle/>
        <a:p>
          <a:endParaRPr lang="ru-RU"/>
        </a:p>
      </dgm:t>
    </dgm:pt>
    <dgm:pt modelId="{D4DF71A7-6D37-400B-86A8-0D7E05353DF3}" type="sibTrans" cxnId="{1A066FD0-9040-4F68-99B6-DD9C54F3DB35}">
      <dgm:prSet/>
      <dgm:spPr/>
      <dgm:t>
        <a:bodyPr/>
        <a:lstStyle/>
        <a:p>
          <a:endParaRPr lang="ru-RU"/>
        </a:p>
      </dgm:t>
    </dgm:pt>
    <dgm:pt modelId="{BEDF846A-55F9-442B-99BF-01D79D78E0DE}">
      <dgm:prSet/>
      <dgm:spPr/>
      <dgm:t>
        <a:bodyPr/>
        <a:lstStyle/>
        <a:p>
          <a:r>
            <a:rPr lang="ru-RU" b="0" i="0" u="none" dirty="0" smtClean="0"/>
            <a:t>Проектирование  2-х светофорных постов: пересечение  ул. Ленинградской и пр.Героев, пересечение пр. </a:t>
          </a:r>
          <a:r>
            <a:rPr lang="ru-RU" b="0" i="0" u="none" dirty="0" err="1" smtClean="0"/>
            <a:t>Ал.Невского</a:t>
          </a:r>
          <a:r>
            <a:rPr lang="ru-RU" b="0" i="0" u="none" dirty="0" smtClean="0"/>
            <a:t> и ул. Петра Великого – 370 тыс. руб.</a:t>
          </a:r>
          <a:endParaRPr lang="ru-RU" dirty="0"/>
        </a:p>
      </dgm:t>
    </dgm:pt>
    <dgm:pt modelId="{C9D360C6-8521-4710-B998-DD84DF7EAE2C}" type="parTrans" cxnId="{AB8B992D-9634-4384-9666-6389F3A64BC0}">
      <dgm:prSet/>
      <dgm:spPr/>
      <dgm:t>
        <a:bodyPr/>
        <a:lstStyle/>
        <a:p>
          <a:endParaRPr lang="ru-RU"/>
        </a:p>
      </dgm:t>
    </dgm:pt>
    <dgm:pt modelId="{8FD05B73-338E-4DD1-B104-384F16596601}" type="sibTrans" cxnId="{AB8B992D-9634-4384-9666-6389F3A64BC0}">
      <dgm:prSet/>
      <dgm:spPr/>
      <dgm:t>
        <a:bodyPr/>
        <a:lstStyle/>
        <a:p>
          <a:endParaRPr lang="ru-RU"/>
        </a:p>
      </dgm:t>
    </dgm:pt>
    <dgm:pt modelId="{55343E15-0D5A-47BC-A4D1-4E7EE109CFED}">
      <dgm:prSet/>
      <dgm:spPr/>
      <dgm:t>
        <a:bodyPr/>
        <a:lstStyle/>
        <a:p>
          <a:r>
            <a:rPr lang="ru-RU" b="0" i="0" u="none" dirty="0" smtClean="0"/>
            <a:t>Строительство светофорного поста на перекрестке ул. Солнечная и ул. Молодежная – 2449,9 тыс. руб.</a:t>
          </a:r>
          <a:endParaRPr lang="ru-RU" dirty="0"/>
        </a:p>
      </dgm:t>
    </dgm:pt>
    <dgm:pt modelId="{EE4D2CFF-FCD8-4EAB-BD38-ECC965EFA68A}" type="parTrans" cxnId="{7D724C8B-E79B-4AB8-B93A-CF34BDC76D49}">
      <dgm:prSet/>
      <dgm:spPr/>
      <dgm:t>
        <a:bodyPr/>
        <a:lstStyle/>
        <a:p>
          <a:endParaRPr lang="ru-RU"/>
        </a:p>
      </dgm:t>
    </dgm:pt>
    <dgm:pt modelId="{614D4222-A9DF-45C5-982D-FBA5CA01B3E9}" type="sibTrans" cxnId="{7D724C8B-E79B-4AB8-B93A-CF34BDC76D49}">
      <dgm:prSet/>
      <dgm:spPr/>
      <dgm:t>
        <a:bodyPr/>
        <a:lstStyle/>
        <a:p>
          <a:endParaRPr lang="ru-RU"/>
        </a:p>
      </dgm:t>
    </dgm:pt>
    <dgm:pt modelId="{5C9FEB21-285B-493F-8949-696FAECA2D02}">
      <dgm:prSet/>
      <dgm:spPr/>
      <dgm:t>
        <a:bodyPr/>
        <a:lstStyle/>
        <a:p>
          <a:r>
            <a:rPr lang="ru-RU" b="0" i="0" u="none" dirty="0" smtClean="0"/>
            <a:t>Разработка проектной документации на строительство пешеходной дорожки по ул. Набережная (Ст. </a:t>
          </a:r>
          <a:r>
            <a:rPr lang="ru-RU" b="0" i="0" u="none" dirty="0" err="1" smtClean="0"/>
            <a:t>Калище</a:t>
          </a:r>
          <a:r>
            <a:rPr lang="ru-RU" b="0" i="0" u="none" dirty="0" smtClean="0"/>
            <a:t> до тротуара в/части) – 348,1 тыс. руб.</a:t>
          </a:r>
          <a:endParaRPr lang="ru-RU" dirty="0"/>
        </a:p>
      </dgm:t>
    </dgm:pt>
    <dgm:pt modelId="{13FA872C-9DF6-46CE-9BC0-DD4C72B34071}" type="parTrans" cxnId="{88C53306-96E6-4327-830A-7DBA96550266}">
      <dgm:prSet/>
      <dgm:spPr/>
      <dgm:t>
        <a:bodyPr/>
        <a:lstStyle/>
        <a:p>
          <a:endParaRPr lang="ru-RU"/>
        </a:p>
      </dgm:t>
    </dgm:pt>
    <dgm:pt modelId="{BD02B90A-9B3D-495E-A9E3-1EA867310367}" type="sibTrans" cxnId="{88C53306-96E6-4327-830A-7DBA96550266}">
      <dgm:prSet/>
      <dgm:spPr/>
      <dgm:t>
        <a:bodyPr/>
        <a:lstStyle/>
        <a:p>
          <a:endParaRPr lang="ru-RU"/>
        </a:p>
      </dgm:t>
    </dgm:pt>
    <dgm:pt modelId="{BFA2BA8E-2513-4D9A-A701-4D1F7185D5F1}">
      <dgm:prSet/>
      <dgm:spPr/>
      <dgm:t>
        <a:bodyPr/>
        <a:lstStyle/>
        <a:p>
          <a:r>
            <a:rPr lang="ru-RU" b="0" i="0" u="none" dirty="0" smtClean="0"/>
            <a:t>Строительство детских игровых площадок: - </a:t>
          </a:r>
          <a:r>
            <a:rPr lang="ru-RU" b="0" i="0" u="none" dirty="0" err="1" smtClean="0"/>
            <a:t>мкр</a:t>
          </a:r>
          <a:r>
            <a:rPr lang="ru-RU" b="0" i="0" u="none" dirty="0" smtClean="0"/>
            <a:t>. 8, </a:t>
          </a:r>
          <a:r>
            <a:rPr lang="ru-RU" b="0" i="0" u="none" dirty="0" err="1" smtClean="0"/>
            <a:t>Кр.Фортов</a:t>
          </a:r>
          <a:r>
            <a:rPr lang="ru-RU" b="0" i="0" u="none" dirty="0" smtClean="0"/>
            <a:t>, 4,6,8; - </a:t>
          </a:r>
          <a:r>
            <a:rPr lang="ru-RU" b="0" i="0" u="none" dirty="0" err="1" smtClean="0"/>
            <a:t>мкр</a:t>
          </a:r>
          <a:r>
            <a:rPr lang="ru-RU" b="0" i="0" u="none" dirty="0" smtClean="0"/>
            <a:t>. 9, </a:t>
          </a:r>
          <a:r>
            <a:rPr lang="ru-RU" b="0" i="0" u="none" dirty="0" err="1" smtClean="0"/>
            <a:t>Кр.Фортов</a:t>
          </a:r>
          <a:r>
            <a:rPr lang="ru-RU" b="0" i="0" u="none" dirty="0" smtClean="0"/>
            <a:t>, 5,9; </a:t>
          </a:r>
          <a:r>
            <a:rPr lang="ru-RU" b="0" i="0" u="none" dirty="0" err="1" smtClean="0"/>
            <a:t>мкр</a:t>
          </a:r>
          <a:r>
            <a:rPr lang="ru-RU" b="0" i="0" u="none" dirty="0" smtClean="0"/>
            <a:t>. 10А ул. Молодежная 37,39,41; - </a:t>
          </a:r>
          <a:r>
            <a:rPr lang="ru-RU" b="0" i="0" u="none" dirty="0" err="1" smtClean="0"/>
            <a:t>мкр</a:t>
          </a:r>
          <a:r>
            <a:rPr lang="ru-RU" b="0" i="0" u="none" dirty="0" smtClean="0"/>
            <a:t>. 9 Молодежная 7,9 – 6682,1 тыс. руб.</a:t>
          </a:r>
          <a:endParaRPr lang="ru-RU" dirty="0"/>
        </a:p>
      </dgm:t>
    </dgm:pt>
    <dgm:pt modelId="{A3834DAC-86DD-4DEB-9DA1-3E65ABF2AD45}" type="parTrans" cxnId="{DCA557F2-6B9B-4AD0-96F5-D049981F8727}">
      <dgm:prSet/>
      <dgm:spPr/>
      <dgm:t>
        <a:bodyPr/>
        <a:lstStyle/>
        <a:p>
          <a:endParaRPr lang="ru-RU"/>
        </a:p>
      </dgm:t>
    </dgm:pt>
    <dgm:pt modelId="{B2B21FEE-D714-492A-87D9-F18EE773FBEC}" type="sibTrans" cxnId="{DCA557F2-6B9B-4AD0-96F5-D049981F8727}">
      <dgm:prSet/>
      <dgm:spPr/>
      <dgm:t>
        <a:bodyPr/>
        <a:lstStyle/>
        <a:p>
          <a:endParaRPr lang="ru-RU"/>
        </a:p>
      </dgm:t>
    </dgm:pt>
    <dgm:pt modelId="{FE52F65D-CA17-4082-AEFF-E9041115427F}">
      <dgm:prSet/>
      <dgm:spPr/>
      <dgm:t>
        <a:bodyPr/>
        <a:lstStyle/>
        <a:p>
          <a:r>
            <a:rPr lang="ru-RU" b="0" i="0" u="none" dirty="0" smtClean="0"/>
            <a:t>Строительство детско-спортивного кластера напротив жилого дома №66 по ул. Ленинградской – 10122,9 тыс. руб.</a:t>
          </a:r>
          <a:endParaRPr lang="ru-RU" dirty="0"/>
        </a:p>
      </dgm:t>
    </dgm:pt>
    <dgm:pt modelId="{D05DCDA5-6293-41C0-B429-F65261BFB992}" type="parTrans" cxnId="{4C9B1E7A-4A92-4AA7-854E-B45A4BC576A8}">
      <dgm:prSet/>
      <dgm:spPr/>
      <dgm:t>
        <a:bodyPr/>
        <a:lstStyle/>
        <a:p>
          <a:endParaRPr lang="ru-RU"/>
        </a:p>
      </dgm:t>
    </dgm:pt>
    <dgm:pt modelId="{5D5AF307-908E-40A8-8681-6E5AAED606A9}" type="sibTrans" cxnId="{4C9B1E7A-4A92-4AA7-854E-B45A4BC576A8}">
      <dgm:prSet/>
      <dgm:spPr/>
      <dgm:t>
        <a:bodyPr/>
        <a:lstStyle/>
        <a:p>
          <a:endParaRPr lang="ru-RU"/>
        </a:p>
      </dgm:t>
    </dgm:pt>
    <dgm:pt modelId="{7EAED3E5-9318-4117-B63B-9F1D3959FEAB}">
      <dgm:prSet/>
      <dgm:spPr/>
      <dgm:t>
        <a:bodyPr/>
        <a:lstStyle/>
        <a:p>
          <a:r>
            <a:rPr lang="ru-RU" b="0" i="0" u="none" dirty="0" smtClean="0"/>
            <a:t>Комплексное благоустройство двора между домами 22,24,26,28 по ул. Молодежной – 6725,2 тыс. руб.</a:t>
          </a:r>
          <a:endParaRPr lang="ru-RU" dirty="0"/>
        </a:p>
      </dgm:t>
    </dgm:pt>
    <dgm:pt modelId="{8E14C457-74F9-43BB-924E-4B08EE63039A}" type="parTrans" cxnId="{13903B79-B796-49FF-972E-3F0BBF377AA8}">
      <dgm:prSet/>
      <dgm:spPr/>
      <dgm:t>
        <a:bodyPr/>
        <a:lstStyle/>
        <a:p>
          <a:endParaRPr lang="ru-RU"/>
        </a:p>
      </dgm:t>
    </dgm:pt>
    <dgm:pt modelId="{31CE6229-C756-4D56-ADD8-93268F667C52}" type="sibTrans" cxnId="{13903B79-B796-49FF-972E-3F0BBF377AA8}">
      <dgm:prSet/>
      <dgm:spPr/>
      <dgm:t>
        <a:bodyPr/>
        <a:lstStyle/>
        <a:p>
          <a:endParaRPr lang="ru-RU"/>
        </a:p>
      </dgm:t>
    </dgm:pt>
    <dgm:pt modelId="{9B972540-9CD8-4B9F-BBCB-52F8CD331A7E}">
      <dgm:prSet/>
      <dgm:spPr/>
      <dgm:t>
        <a:bodyPr/>
        <a:lstStyle/>
        <a:p>
          <a:r>
            <a:rPr lang="ru-RU" b="0" i="0" u="none" dirty="0" smtClean="0"/>
            <a:t>Разработка проектной документации на устройство разметки и дорожных знаков для выделения велосипедной трассы в теле тротуара по ул. Ленинградская от пересечения с ул. 50 лет Октября до пересечения с пр. Героев – 427,3 тыс. руб.</a:t>
          </a:r>
          <a:endParaRPr lang="ru-RU" dirty="0"/>
        </a:p>
      </dgm:t>
    </dgm:pt>
    <dgm:pt modelId="{EB56AF67-1A53-4FF6-9DE2-C6075ABEEA74}" type="parTrans" cxnId="{8D2685AE-D5F0-486D-839C-26026E750A47}">
      <dgm:prSet/>
      <dgm:spPr/>
      <dgm:t>
        <a:bodyPr/>
        <a:lstStyle/>
        <a:p>
          <a:endParaRPr lang="ru-RU"/>
        </a:p>
      </dgm:t>
    </dgm:pt>
    <dgm:pt modelId="{6529F526-CE31-441A-A3A3-E79C5EF94365}" type="sibTrans" cxnId="{8D2685AE-D5F0-486D-839C-26026E750A47}">
      <dgm:prSet/>
      <dgm:spPr/>
      <dgm:t>
        <a:bodyPr/>
        <a:lstStyle/>
        <a:p>
          <a:endParaRPr lang="ru-RU"/>
        </a:p>
      </dgm:t>
    </dgm:pt>
    <dgm:pt modelId="{BAB5480A-08E3-4CC3-8A30-88030E704216}">
      <dgm:prSet/>
      <dgm:spPr/>
      <dgm:t>
        <a:bodyPr/>
        <a:lstStyle/>
        <a:p>
          <a:r>
            <a:rPr lang="ru-RU" b="0" i="0" u="none" dirty="0" smtClean="0"/>
            <a:t>Работы по организации пожарно-эвакуационного проезда между кладбищами "Воронка-1" и "Воронка-2« – 97,3 тыс. руб.</a:t>
          </a:r>
          <a:endParaRPr lang="ru-RU" dirty="0"/>
        </a:p>
      </dgm:t>
    </dgm:pt>
    <dgm:pt modelId="{1F618242-D877-4B69-8471-8CCAACE5EE98}" type="parTrans" cxnId="{A6CD009B-CCA1-4732-B1A9-CBDFD555CED3}">
      <dgm:prSet/>
      <dgm:spPr/>
      <dgm:t>
        <a:bodyPr/>
        <a:lstStyle/>
        <a:p>
          <a:endParaRPr lang="ru-RU"/>
        </a:p>
      </dgm:t>
    </dgm:pt>
    <dgm:pt modelId="{BA686B23-A250-44E7-A05F-AFB9FF8D0FCE}" type="sibTrans" cxnId="{A6CD009B-CCA1-4732-B1A9-CBDFD555CED3}">
      <dgm:prSet/>
      <dgm:spPr/>
      <dgm:t>
        <a:bodyPr/>
        <a:lstStyle/>
        <a:p>
          <a:endParaRPr lang="ru-RU"/>
        </a:p>
      </dgm:t>
    </dgm:pt>
    <dgm:pt modelId="{B0FA2AFC-9C8C-4F9E-B987-D8FB022E81FF}">
      <dgm:prSet/>
      <dgm:spPr/>
      <dgm:t>
        <a:bodyPr/>
        <a:lstStyle/>
        <a:p>
          <a:r>
            <a:rPr lang="ru-RU" b="0" i="0" u="none" dirty="0" smtClean="0"/>
            <a:t>Строительство пешеходной дорожки напротив жилого дома №66 по ул. Ленинградская – 100 тыс. руб.</a:t>
          </a:r>
          <a:endParaRPr lang="ru-RU" dirty="0"/>
        </a:p>
      </dgm:t>
    </dgm:pt>
    <dgm:pt modelId="{01AD39C4-B065-4412-8B67-B772ABC01B93}" type="parTrans" cxnId="{7CADE749-21ED-4DBC-B998-8B23DFF100B3}">
      <dgm:prSet/>
      <dgm:spPr/>
      <dgm:t>
        <a:bodyPr/>
        <a:lstStyle/>
        <a:p>
          <a:endParaRPr lang="ru-RU"/>
        </a:p>
      </dgm:t>
    </dgm:pt>
    <dgm:pt modelId="{1355DA25-53DA-4BE8-AA39-A111127FB05E}" type="sibTrans" cxnId="{7CADE749-21ED-4DBC-B998-8B23DFF100B3}">
      <dgm:prSet/>
      <dgm:spPr/>
      <dgm:t>
        <a:bodyPr/>
        <a:lstStyle/>
        <a:p>
          <a:endParaRPr lang="ru-RU"/>
        </a:p>
      </dgm:t>
    </dgm:pt>
    <dgm:pt modelId="{07FD1A44-5EDB-461D-A4E1-C03368B6976A}">
      <dgm:prSet/>
      <dgm:spPr/>
      <dgm:t>
        <a:bodyPr/>
        <a:lstStyle/>
        <a:p>
          <a:r>
            <a:rPr lang="ru-RU" b="0" i="0" u="none" dirty="0" smtClean="0"/>
            <a:t>Выполнение кадастровых работ на изготовление четырех технических планов и межевого плана на земельный участок, на котором расположено футбольное поле с искусственным покрытием в районе  </a:t>
          </a:r>
          <a:r>
            <a:rPr lang="ru-RU" b="0" i="0" u="none" dirty="0" err="1" smtClean="0"/>
            <a:t>р.Глуховка</a:t>
          </a:r>
          <a:r>
            <a:rPr lang="ru-RU" b="0" i="0" u="none" dirty="0" smtClean="0"/>
            <a:t> – 83,1 тыс. руб.</a:t>
          </a:r>
          <a:endParaRPr lang="ru-RU" dirty="0"/>
        </a:p>
      </dgm:t>
    </dgm:pt>
    <dgm:pt modelId="{1551C95F-0791-44C7-B0DD-7F84D6813F6E}" type="parTrans" cxnId="{CCCA0A5D-BEF8-4D2C-9CEE-892EED7D06EB}">
      <dgm:prSet/>
      <dgm:spPr/>
      <dgm:t>
        <a:bodyPr/>
        <a:lstStyle/>
        <a:p>
          <a:endParaRPr lang="ru-RU"/>
        </a:p>
      </dgm:t>
    </dgm:pt>
    <dgm:pt modelId="{E6D2563C-5931-4E7E-BB4E-10AFDE3B581E}" type="sibTrans" cxnId="{CCCA0A5D-BEF8-4D2C-9CEE-892EED7D06EB}">
      <dgm:prSet/>
      <dgm:spPr/>
      <dgm:t>
        <a:bodyPr/>
        <a:lstStyle/>
        <a:p>
          <a:endParaRPr lang="ru-RU"/>
        </a:p>
      </dgm:t>
    </dgm:pt>
    <dgm:pt modelId="{698B31BE-41B8-40A3-93C2-6D04AEDAFAB5}">
      <dgm:prSet/>
      <dgm:spPr/>
      <dgm:t>
        <a:bodyPr/>
        <a:lstStyle/>
        <a:p>
          <a:r>
            <a:rPr lang="ru-RU" b="0" i="0" u="none" dirty="0" smtClean="0"/>
            <a:t>Разработка проектной документации на установку лифта – 169,7 тыс. руб.</a:t>
          </a:r>
          <a:endParaRPr lang="ru-RU" dirty="0"/>
        </a:p>
      </dgm:t>
    </dgm:pt>
    <dgm:pt modelId="{2F43CF08-E447-4A59-A6D6-2CB1AD9E82B6}" type="parTrans" cxnId="{3FF7D67B-ECF5-4918-A103-ADFF55A2F41A}">
      <dgm:prSet/>
      <dgm:spPr/>
      <dgm:t>
        <a:bodyPr/>
        <a:lstStyle/>
        <a:p>
          <a:endParaRPr lang="ru-RU"/>
        </a:p>
      </dgm:t>
    </dgm:pt>
    <dgm:pt modelId="{94E18DF1-30E6-44EB-BF0E-881897A8A12C}" type="sibTrans" cxnId="{3FF7D67B-ECF5-4918-A103-ADFF55A2F41A}">
      <dgm:prSet/>
      <dgm:spPr/>
      <dgm:t>
        <a:bodyPr/>
        <a:lstStyle/>
        <a:p>
          <a:endParaRPr lang="ru-RU"/>
        </a:p>
      </dgm:t>
    </dgm:pt>
    <dgm:pt modelId="{7DD7C85C-CE6D-4B93-9C13-FF97098B51A9}">
      <dgm:prSet phldrT="[Текст]"/>
      <dgm:spPr/>
      <dgm:t>
        <a:bodyPr/>
        <a:lstStyle/>
        <a:p>
          <a:endParaRPr lang="ru-RU" dirty="0"/>
        </a:p>
      </dgm:t>
    </dgm:pt>
    <dgm:pt modelId="{1E4FF4FF-6643-4B9D-81AD-E340BB023687}" type="parTrans" cxnId="{BB593E3B-646E-4890-A7AA-353AD5D4AA41}">
      <dgm:prSet/>
      <dgm:spPr/>
      <dgm:t>
        <a:bodyPr/>
        <a:lstStyle/>
        <a:p>
          <a:endParaRPr lang="ru-RU"/>
        </a:p>
      </dgm:t>
    </dgm:pt>
    <dgm:pt modelId="{862B303A-717E-44D0-8B76-A8DB4DE9E13C}" type="sibTrans" cxnId="{BB593E3B-646E-4890-A7AA-353AD5D4AA41}">
      <dgm:prSet/>
      <dgm:spPr/>
      <dgm:t>
        <a:bodyPr/>
        <a:lstStyle/>
        <a:p>
          <a:endParaRPr lang="ru-RU"/>
        </a:p>
      </dgm:t>
    </dgm:pt>
    <dgm:pt modelId="{5F3A96B4-4C3D-4C6B-9B50-55C50171D09C}" type="pres">
      <dgm:prSet presAssocID="{7C9B7A26-DF0D-47F8-94DC-7FA7161970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075E81-6CE2-460A-9D61-B32B18B1A428}" type="pres">
      <dgm:prSet presAssocID="{D8B7F98C-D772-4B78-9982-044E11B02100}" presName="parentLin" presStyleCnt="0"/>
      <dgm:spPr/>
      <dgm:t>
        <a:bodyPr/>
        <a:lstStyle/>
        <a:p>
          <a:endParaRPr lang="ru-RU"/>
        </a:p>
      </dgm:t>
    </dgm:pt>
    <dgm:pt modelId="{0689528A-A1CD-40B9-A135-09DBD78AC834}" type="pres">
      <dgm:prSet presAssocID="{D8B7F98C-D772-4B78-9982-044E11B0210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C94E7B8-1E55-49C9-9612-5C121CCA8962}" type="pres">
      <dgm:prSet presAssocID="{D8B7F98C-D772-4B78-9982-044E11B0210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392C8-C8D8-4BC7-AEFE-27C9D622B88C}" type="pres">
      <dgm:prSet presAssocID="{D8B7F98C-D772-4B78-9982-044E11B02100}" presName="negativeSpace" presStyleCnt="0"/>
      <dgm:spPr/>
      <dgm:t>
        <a:bodyPr/>
        <a:lstStyle/>
        <a:p>
          <a:endParaRPr lang="ru-RU"/>
        </a:p>
      </dgm:t>
    </dgm:pt>
    <dgm:pt modelId="{E54001FD-2707-452D-B293-EF44E03A1F36}" type="pres">
      <dgm:prSet presAssocID="{D8B7F98C-D772-4B78-9982-044E11B02100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6756F-2A05-4739-80B1-A672338F9E44}" type="pres">
      <dgm:prSet presAssocID="{44A460C1-3209-475F-8C2C-D6A2AB026511}" presName="spaceBetweenRectangles" presStyleCnt="0"/>
      <dgm:spPr/>
      <dgm:t>
        <a:bodyPr/>
        <a:lstStyle/>
        <a:p>
          <a:endParaRPr lang="ru-RU"/>
        </a:p>
      </dgm:t>
    </dgm:pt>
    <dgm:pt modelId="{E65EDDA8-A2B2-49CB-85F3-48B5AB18C08A}" type="pres">
      <dgm:prSet presAssocID="{E34159F3-78CF-407C-B8DB-BC4888DC6A8E}" presName="parentLin" presStyleCnt="0"/>
      <dgm:spPr/>
      <dgm:t>
        <a:bodyPr/>
        <a:lstStyle/>
        <a:p>
          <a:endParaRPr lang="ru-RU"/>
        </a:p>
      </dgm:t>
    </dgm:pt>
    <dgm:pt modelId="{36339FAB-F2CA-4C78-80DA-FA47EEBD9A16}" type="pres">
      <dgm:prSet presAssocID="{E34159F3-78CF-407C-B8DB-BC4888DC6A8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8403F6F-0182-432F-BABC-B9EF2EA2E8B1}" type="pres">
      <dgm:prSet presAssocID="{E34159F3-78CF-407C-B8DB-BC4888DC6A8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07DA7-1FB6-4656-B8F4-510C75995B0E}" type="pres">
      <dgm:prSet presAssocID="{E34159F3-78CF-407C-B8DB-BC4888DC6A8E}" presName="negativeSpace" presStyleCnt="0"/>
      <dgm:spPr/>
      <dgm:t>
        <a:bodyPr/>
        <a:lstStyle/>
        <a:p>
          <a:endParaRPr lang="ru-RU"/>
        </a:p>
      </dgm:t>
    </dgm:pt>
    <dgm:pt modelId="{B12E9D20-4471-4B35-B911-0A2D7A8C459C}" type="pres">
      <dgm:prSet presAssocID="{E34159F3-78CF-407C-B8DB-BC4888DC6A8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4A83B-C58A-4560-82D5-3CECBFCA42FB}" type="pres">
      <dgm:prSet presAssocID="{89F60876-2440-41C5-B8FE-EEDA2580D22E}" presName="spaceBetweenRectangles" presStyleCnt="0"/>
      <dgm:spPr/>
      <dgm:t>
        <a:bodyPr/>
        <a:lstStyle/>
        <a:p>
          <a:endParaRPr lang="ru-RU"/>
        </a:p>
      </dgm:t>
    </dgm:pt>
    <dgm:pt modelId="{A85BC583-21FE-48E2-BA48-AA9B2F190884}" type="pres">
      <dgm:prSet presAssocID="{727D032A-0671-4C09-A584-4B09F56ACA5B}" presName="parentLin" presStyleCnt="0"/>
      <dgm:spPr/>
      <dgm:t>
        <a:bodyPr/>
        <a:lstStyle/>
        <a:p>
          <a:endParaRPr lang="ru-RU"/>
        </a:p>
      </dgm:t>
    </dgm:pt>
    <dgm:pt modelId="{750386A1-772F-4695-B142-E4953183D625}" type="pres">
      <dgm:prSet presAssocID="{727D032A-0671-4C09-A584-4B09F56ACA5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EEE10AB-AFF7-496D-9D12-ADA54D9937BA}" type="pres">
      <dgm:prSet presAssocID="{727D032A-0671-4C09-A584-4B09F56ACA5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389E-20F6-473E-B809-3131A2BCDCC9}" type="pres">
      <dgm:prSet presAssocID="{727D032A-0671-4C09-A584-4B09F56ACA5B}" presName="negativeSpace" presStyleCnt="0"/>
      <dgm:spPr/>
      <dgm:t>
        <a:bodyPr/>
        <a:lstStyle/>
        <a:p>
          <a:endParaRPr lang="ru-RU"/>
        </a:p>
      </dgm:t>
    </dgm:pt>
    <dgm:pt modelId="{C81CB146-2B31-4293-94BC-3D814BF7C0A4}" type="pres">
      <dgm:prSet presAssocID="{727D032A-0671-4C09-A584-4B09F56ACA5B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EF764-ED03-412D-846C-47CBAD961D05}" type="pres">
      <dgm:prSet presAssocID="{439F46DB-F907-4050-8255-9B9146B2EF60}" presName="spaceBetweenRectangles" presStyleCnt="0"/>
      <dgm:spPr/>
      <dgm:t>
        <a:bodyPr/>
        <a:lstStyle/>
        <a:p>
          <a:endParaRPr lang="ru-RU"/>
        </a:p>
      </dgm:t>
    </dgm:pt>
    <dgm:pt modelId="{37BEA191-6363-4BC6-8D37-195E04B93D49}" type="pres">
      <dgm:prSet presAssocID="{56424C63-CE23-4863-849C-BC54F4987F80}" presName="parentLin" presStyleCnt="0"/>
      <dgm:spPr/>
      <dgm:t>
        <a:bodyPr/>
        <a:lstStyle/>
        <a:p>
          <a:endParaRPr lang="ru-RU"/>
        </a:p>
      </dgm:t>
    </dgm:pt>
    <dgm:pt modelId="{81ABC5FF-AF82-4CF3-93C7-FD4FF2C2B009}" type="pres">
      <dgm:prSet presAssocID="{56424C63-CE23-4863-849C-BC54F4987F80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E8BD12D-F6D0-438B-A302-E350948F3E86}" type="pres">
      <dgm:prSet presAssocID="{56424C63-CE23-4863-849C-BC54F4987F8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3486B-B993-448C-9D7E-B750580545B6}" type="pres">
      <dgm:prSet presAssocID="{56424C63-CE23-4863-849C-BC54F4987F80}" presName="negativeSpace" presStyleCnt="0"/>
      <dgm:spPr/>
      <dgm:t>
        <a:bodyPr/>
        <a:lstStyle/>
        <a:p>
          <a:endParaRPr lang="ru-RU"/>
        </a:p>
      </dgm:t>
    </dgm:pt>
    <dgm:pt modelId="{D9F94182-B13B-4651-B229-D5F6CB02994E}" type="pres">
      <dgm:prSet presAssocID="{56424C63-CE23-4863-849C-BC54F4987F80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76538-42F5-4F6B-9C3A-4A32B6145AE4}" type="pres">
      <dgm:prSet presAssocID="{3402E913-6861-4B25-906A-835DAF7AD419}" presName="spaceBetweenRectangles" presStyleCnt="0"/>
      <dgm:spPr/>
      <dgm:t>
        <a:bodyPr/>
        <a:lstStyle/>
        <a:p>
          <a:endParaRPr lang="ru-RU"/>
        </a:p>
      </dgm:t>
    </dgm:pt>
    <dgm:pt modelId="{13E7AB12-042C-4EC8-8BFC-8548AC5D4CD0}" type="pres">
      <dgm:prSet presAssocID="{28CA97EF-B802-4D3E-A8CB-6F81EFC3512F}" presName="parentLin" presStyleCnt="0"/>
      <dgm:spPr/>
      <dgm:t>
        <a:bodyPr/>
        <a:lstStyle/>
        <a:p>
          <a:endParaRPr lang="ru-RU"/>
        </a:p>
      </dgm:t>
    </dgm:pt>
    <dgm:pt modelId="{2B11F9D2-21EB-4896-9315-029A073215BA}" type="pres">
      <dgm:prSet presAssocID="{28CA97EF-B802-4D3E-A8CB-6F81EFC3512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C4C6F8B-FEFE-46F4-ADEC-E3C81B3E5E12}" type="pres">
      <dgm:prSet presAssocID="{28CA97EF-B802-4D3E-A8CB-6F81EFC3512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A7FB7-702E-4471-B2BE-AA1BF8126E16}" type="pres">
      <dgm:prSet presAssocID="{28CA97EF-B802-4D3E-A8CB-6F81EFC3512F}" presName="negativeSpace" presStyleCnt="0"/>
      <dgm:spPr/>
      <dgm:t>
        <a:bodyPr/>
        <a:lstStyle/>
        <a:p>
          <a:endParaRPr lang="ru-RU"/>
        </a:p>
      </dgm:t>
    </dgm:pt>
    <dgm:pt modelId="{9647D168-B511-479E-9DC9-F8456ACCA713}" type="pres">
      <dgm:prSet presAssocID="{28CA97EF-B802-4D3E-A8CB-6F81EFC3512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8BD1C-F447-4229-8640-E4E689D556FA}" type="pres">
      <dgm:prSet presAssocID="{8FB51942-2426-4672-B998-372C1199FA54}" presName="spaceBetweenRectangles" presStyleCnt="0"/>
      <dgm:spPr/>
      <dgm:t>
        <a:bodyPr/>
        <a:lstStyle/>
        <a:p>
          <a:endParaRPr lang="ru-RU"/>
        </a:p>
      </dgm:t>
    </dgm:pt>
    <dgm:pt modelId="{418EBB14-76E0-46D5-B87C-0DE1BE76C699}" type="pres">
      <dgm:prSet presAssocID="{735D1048-2489-4DD2-B66B-566247E4BA7D}" presName="parentLin" presStyleCnt="0"/>
      <dgm:spPr/>
      <dgm:t>
        <a:bodyPr/>
        <a:lstStyle/>
        <a:p>
          <a:endParaRPr lang="ru-RU"/>
        </a:p>
      </dgm:t>
    </dgm:pt>
    <dgm:pt modelId="{10869947-849A-4C8D-8069-86FD942AE984}" type="pres">
      <dgm:prSet presAssocID="{735D1048-2489-4DD2-B66B-566247E4BA7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5B5A1F0-109E-4B96-8540-3B2AE5942604}" type="pres">
      <dgm:prSet presAssocID="{735D1048-2489-4DD2-B66B-566247E4BA7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AA80A-0303-4A3C-9FC1-DF0EC3D40A0C}" type="pres">
      <dgm:prSet presAssocID="{735D1048-2489-4DD2-B66B-566247E4BA7D}" presName="negativeSpace" presStyleCnt="0"/>
      <dgm:spPr/>
      <dgm:t>
        <a:bodyPr/>
        <a:lstStyle/>
        <a:p>
          <a:endParaRPr lang="ru-RU"/>
        </a:p>
      </dgm:t>
    </dgm:pt>
    <dgm:pt modelId="{45F049CF-E585-48DB-A75C-41402D2BDC55}" type="pres">
      <dgm:prSet presAssocID="{735D1048-2489-4DD2-B66B-566247E4BA7D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F3DB0-B5A9-41EB-B6A6-F6913ACFF71F}" type="presOf" srcId="{735D1048-2489-4DD2-B66B-566247E4BA7D}" destId="{85B5A1F0-109E-4B96-8540-3B2AE5942604}" srcOrd="1" destOrd="0" presId="urn:microsoft.com/office/officeart/2005/8/layout/list1"/>
    <dgm:cxn modelId="{BB593E3B-646E-4890-A7AA-353AD5D4AA41}" srcId="{D8B7F98C-D772-4B78-9982-044E11B02100}" destId="{7DD7C85C-CE6D-4B93-9C13-FF97098B51A9}" srcOrd="4" destOrd="0" parTransId="{1E4FF4FF-6643-4B9D-81AD-E340BB023687}" sibTransId="{862B303A-717E-44D0-8B76-A8DB4DE9E13C}"/>
    <dgm:cxn modelId="{5DE250E4-CCA7-4E93-A228-DF79428FE305}" srcId="{D8B7F98C-D772-4B78-9982-044E11B02100}" destId="{5715CC97-AAF4-4DF5-A989-F21BA8E53495}" srcOrd="2" destOrd="0" parTransId="{944F147A-94CC-4836-9245-355BD9C24520}" sibTransId="{EE5EED44-F3CF-497B-970C-29397FB80B5E}"/>
    <dgm:cxn modelId="{A73FD497-8FCB-40F5-AFB2-EEA19E33540C}" srcId="{7C9B7A26-DF0D-47F8-94DC-7FA716197001}" destId="{727D032A-0671-4C09-A584-4B09F56ACA5B}" srcOrd="2" destOrd="0" parTransId="{958C445D-D98B-4074-8FA9-26FF8AD1B48D}" sibTransId="{439F46DB-F907-4050-8255-9B9146B2EF60}"/>
    <dgm:cxn modelId="{B44D9A6D-DA55-41BF-A4D6-7675E410659A}" type="presOf" srcId="{BFA2BA8E-2513-4D9A-A701-4D1F7185D5F1}" destId="{D9F94182-B13B-4651-B229-D5F6CB02994E}" srcOrd="0" destOrd="1" presId="urn:microsoft.com/office/officeart/2005/8/layout/list1"/>
    <dgm:cxn modelId="{77498B87-A46F-4208-A53B-2B67D7AE9AF4}" type="presOf" srcId="{C671983A-E76B-43D3-B1D2-B189CC119818}" destId="{B12E9D20-4471-4B35-B911-0A2D7A8C459C}" srcOrd="0" destOrd="1" presId="urn:microsoft.com/office/officeart/2005/8/layout/list1"/>
    <dgm:cxn modelId="{3CC1058E-43C4-4C34-859B-358AA23EA648}" type="presOf" srcId="{735D1048-2489-4DD2-B66B-566247E4BA7D}" destId="{10869947-849A-4C8D-8069-86FD942AE984}" srcOrd="0" destOrd="0" presId="urn:microsoft.com/office/officeart/2005/8/layout/list1"/>
    <dgm:cxn modelId="{E448C9A1-3C93-4453-8406-5C81E82580A0}" srcId="{7C9B7A26-DF0D-47F8-94DC-7FA716197001}" destId="{E34159F3-78CF-407C-B8DB-BC4888DC6A8E}" srcOrd="1" destOrd="0" parTransId="{A92B47A5-9DA0-4F14-98C1-5366571B5D1E}" sibTransId="{89F60876-2440-41C5-B8FE-EEDA2580D22E}"/>
    <dgm:cxn modelId="{D2623574-8AA0-4204-A1C3-5C24D11CE03B}" srcId="{7C9B7A26-DF0D-47F8-94DC-7FA716197001}" destId="{735D1048-2489-4DD2-B66B-566247E4BA7D}" srcOrd="5" destOrd="0" parTransId="{131B6579-550A-40D6-A63E-21EB2C74F107}" sibTransId="{0655B8CE-665A-4985-A981-C22E9DEBF71C}"/>
    <dgm:cxn modelId="{9BF69E87-4A01-4A60-8F57-7E4B04CE90AA}" type="presOf" srcId="{9A52EF40-F05F-4219-BD35-04608F83B91C}" destId="{B12E9D20-4471-4B35-B911-0A2D7A8C459C}" srcOrd="0" destOrd="0" presId="urn:microsoft.com/office/officeart/2005/8/layout/list1"/>
    <dgm:cxn modelId="{3FF7D67B-ECF5-4918-A103-ADFF55A2F41A}" srcId="{735D1048-2489-4DD2-B66B-566247E4BA7D}" destId="{698B31BE-41B8-40A3-93C2-6D04AEDAFAB5}" srcOrd="2" destOrd="0" parTransId="{2F43CF08-E447-4A59-A6D6-2CB1AD9E82B6}" sibTransId="{94E18DF1-30E6-44EB-BF0E-881897A8A12C}"/>
    <dgm:cxn modelId="{4C9B1E7A-4A92-4AA7-854E-B45A4BC576A8}" srcId="{56424C63-CE23-4863-849C-BC54F4987F80}" destId="{FE52F65D-CA17-4082-AEFF-E9041115427F}" srcOrd="2" destOrd="0" parTransId="{D05DCDA5-6293-41C0-B429-F65261BFB992}" sibTransId="{5D5AF307-908E-40A8-8681-6E5AAED606A9}"/>
    <dgm:cxn modelId="{CCCA0A5D-BEF8-4D2C-9CEE-892EED7D06EB}" srcId="{735D1048-2489-4DD2-B66B-566247E4BA7D}" destId="{07FD1A44-5EDB-461D-A4E1-C03368B6976A}" srcOrd="1" destOrd="0" parTransId="{1551C95F-0791-44C7-B0DD-7F84D6813F6E}" sibTransId="{E6D2563C-5931-4E7E-BB4E-10AFDE3B581E}"/>
    <dgm:cxn modelId="{A9C07B3D-BFA8-4B23-B7E5-EA5B9DEC951F}" type="presOf" srcId="{E34159F3-78CF-407C-B8DB-BC4888DC6A8E}" destId="{18403F6F-0182-432F-BABC-B9EF2EA2E8B1}" srcOrd="1" destOrd="0" presId="urn:microsoft.com/office/officeart/2005/8/layout/list1"/>
    <dgm:cxn modelId="{E940950A-F6E3-42E7-BF9A-2D2AF2751656}" srcId="{7C9B7A26-DF0D-47F8-94DC-7FA716197001}" destId="{28CA97EF-B802-4D3E-A8CB-6F81EFC3512F}" srcOrd="4" destOrd="0" parTransId="{ABE59624-CC8B-447A-A13F-E969D4413181}" sibTransId="{8FB51942-2426-4672-B998-372C1199FA54}"/>
    <dgm:cxn modelId="{A6CD009B-CCA1-4732-B1A9-CBDFD555CED3}" srcId="{56424C63-CE23-4863-849C-BC54F4987F80}" destId="{BAB5480A-08E3-4CC3-8A30-88030E704216}" srcOrd="5" destOrd="0" parTransId="{1F618242-D877-4B69-8471-8CCAACE5EE98}" sibTransId="{BA686B23-A250-44E7-A05F-AFB9FF8D0FCE}"/>
    <dgm:cxn modelId="{1FC74F56-9834-431F-9499-A5D298EA6776}" type="presOf" srcId="{727D032A-0671-4C09-A584-4B09F56ACA5B}" destId="{750386A1-772F-4695-B142-E4953183D625}" srcOrd="0" destOrd="0" presId="urn:microsoft.com/office/officeart/2005/8/layout/list1"/>
    <dgm:cxn modelId="{B779659B-05C3-40F3-B172-B768038B809E}" type="presOf" srcId="{BAB5480A-08E3-4CC3-8A30-88030E704216}" destId="{D9F94182-B13B-4651-B229-D5F6CB02994E}" srcOrd="0" destOrd="5" presId="urn:microsoft.com/office/officeart/2005/8/layout/list1"/>
    <dgm:cxn modelId="{D995FF68-ED94-428C-856E-E8A658C0BD74}" srcId="{56424C63-CE23-4863-849C-BC54F4987F80}" destId="{F12D1AD0-5B08-4DAF-82EF-06C869EA35F6}" srcOrd="0" destOrd="0" parTransId="{2EC53045-C62F-4D1C-992B-936769B04386}" sibTransId="{3C40B631-B25A-4EEF-BCE7-4945E9C7A1EA}"/>
    <dgm:cxn modelId="{1A066FD0-9040-4F68-99B6-DD9C54F3DB35}" srcId="{E34159F3-78CF-407C-B8DB-BC4888DC6A8E}" destId="{E79E8A75-58B5-45FB-AF4B-62B071B6C56F}" srcOrd="3" destOrd="0" parTransId="{96686527-6705-4E1B-9601-CFF19AC8C20B}" sibTransId="{D4DF71A7-6D37-400B-86A8-0D7E05353DF3}"/>
    <dgm:cxn modelId="{E1AD0FB2-0F29-47A3-A833-C48901CCC3E2}" srcId="{7C9B7A26-DF0D-47F8-94DC-7FA716197001}" destId="{D8B7F98C-D772-4B78-9982-044E11B02100}" srcOrd="0" destOrd="0" parTransId="{1FA48394-2B38-4984-87A8-D208D5B14F98}" sibTransId="{44A460C1-3209-475F-8C2C-D6A2AB026511}"/>
    <dgm:cxn modelId="{91844BE4-3418-41B5-8C48-D8ADDFFBE4FE}" type="presOf" srcId="{52CE85D0-8561-4368-9E75-44FB2E57B200}" destId="{E54001FD-2707-452D-B293-EF44E03A1F36}" srcOrd="0" destOrd="3" presId="urn:microsoft.com/office/officeart/2005/8/layout/list1"/>
    <dgm:cxn modelId="{6F1D3A3D-212E-40E0-BF6A-7047541815BD}" type="presOf" srcId="{D8B7F98C-D772-4B78-9982-044E11B02100}" destId="{4C94E7B8-1E55-49C9-9612-5C121CCA8962}" srcOrd="1" destOrd="0" presId="urn:microsoft.com/office/officeart/2005/8/layout/list1"/>
    <dgm:cxn modelId="{22F56276-02CF-4C80-9B39-C3A5B56556F1}" srcId="{735D1048-2489-4DD2-B66B-566247E4BA7D}" destId="{BCC87566-0A35-4245-AF5C-EDFE45A20F18}" srcOrd="0" destOrd="0" parTransId="{9FC44C42-8915-4140-93E8-E6BB57AAFDC6}" sibTransId="{BBA9DE28-E8E2-49DA-9370-CE8306559E19}"/>
    <dgm:cxn modelId="{DCA557F2-6B9B-4AD0-96F5-D049981F8727}" srcId="{56424C63-CE23-4863-849C-BC54F4987F80}" destId="{BFA2BA8E-2513-4D9A-A701-4D1F7185D5F1}" srcOrd="1" destOrd="0" parTransId="{A3834DAC-86DD-4DEB-9DA1-3E65ABF2AD45}" sibTransId="{B2B21FEE-D714-492A-87D9-F18EE773FBEC}"/>
    <dgm:cxn modelId="{097F239B-A63F-45EA-9765-3B9AB661C3BA}" type="presOf" srcId="{E79E8A75-58B5-45FB-AF4B-62B071B6C56F}" destId="{B12E9D20-4471-4B35-B911-0A2D7A8C459C}" srcOrd="0" destOrd="3" presId="urn:microsoft.com/office/officeart/2005/8/layout/list1"/>
    <dgm:cxn modelId="{C3FEE43D-C6FF-41E0-85F1-D40FF5B399CD}" type="presOf" srcId="{56424C63-CE23-4863-849C-BC54F4987F80}" destId="{81ABC5FF-AF82-4CF3-93C7-FD4FF2C2B009}" srcOrd="0" destOrd="0" presId="urn:microsoft.com/office/officeart/2005/8/layout/list1"/>
    <dgm:cxn modelId="{D636CC00-080E-4D22-AA5D-C4833AAC035E}" srcId="{D8B7F98C-D772-4B78-9982-044E11B02100}" destId="{CA1D8063-E538-4C04-B36B-4078A008D8CB}" srcOrd="0" destOrd="0" parTransId="{83ABDABD-2099-4F41-9ECF-C48182500037}" sibTransId="{573FDB78-6FBD-4E3F-B440-ADA59041EB99}"/>
    <dgm:cxn modelId="{CAD4E03C-4347-4577-8D45-C79AA80761A1}" type="presOf" srcId="{BCC87566-0A35-4245-AF5C-EDFE45A20F18}" destId="{45F049CF-E585-48DB-A75C-41402D2BDC55}" srcOrd="0" destOrd="0" presId="urn:microsoft.com/office/officeart/2005/8/layout/list1"/>
    <dgm:cxn modelId="{1C25FC42-3BD5-46C1-841A-BA2C7DCE8D00}" type="presOf" srcId="{7A8F3B7B-4036-4F68-91A5-ABECF678912E}" destId="{9647D168-B511-479E-9DC9-F8456ACCA713}" srcOrd="0" destOrd="0" presId="urn:microsoft.com/office/officeart/2005/8/layout/list1"/>
    <dgm:cxn modelId="{5EE7478F-A1E7-49A5-9A8B-89CE20017755}" type="presOf" srcId="{7EAED3E5-9318-4117-B63B-9F1D3959FEAB}" destId="{D9F94182-B13B-4651-B229-D5F6CB02994E}" srcOrd="0" destOrd="3" presId="urn:microsoft.com/office/officeart/2005/8/layout/list1"/>
    <dgm:cxn modelId="{90EC5F3B-6350-4B92-A638-BC82E23D3C4F}" type="presOf" srcId="{28CA97EF-B802-4D3E-A8CB-6F81EFC3512F}" destId="{CC4C6F8B-FEFE-46F4-ADEC-E3C81B3E5E12}" srcOrd="1" destOrd="0" presId="urn:microsoft.com/office/officeart/2005/8/layout/list1"/>
    <dgm:cxn modelId="{376455C1-FAC8-449A-B0E5-F68FB724C798}" type="presOf" srcId="{B0FA2AFC-9C8C-4F9E-B987-D8FB022E81FF}" destId="{D9F94182-B13B-4651-B229-D5F6CB02994E}" srcOrd="0" destOrd="6" presId="urn:microsoft.com/office/officeart/2005/8/layout/list1"/>
    <dgm:cxn modelId="{7CADE749-21ED-4DBC-B998-8B23DFF100B3}" srcId="{56424C63-CE23-4863-849C-BC54F4987F80}" destId="{B0FA2AFC-9C8C-4F9E-B987-D8FB022E81FF}" srcOrd="6" destOrd="0" parTransId="{01AD39C4-B065-4412-8B67-B772ABC01B93}" sibTransId="{1355DA25-53DA-4BE8-AA39-A111127FB05E}"/>
    <dgm:cxn modelId="{8DCE8780-815F-47AD-B70B-87A7BDDC155A}" type="presOf" srcId="{698B31BE-41B8-40A3-93C2-6D04AEDAFAB5}" destId="{45F049CF-E585-48DB-A75C-41402D2BDC55}" srcOrd="0" destOrd="2" presId="urn:microsoft.com/office/officeart/2005/8/layout/list1"/>
    <dgm:cxn modelId="{F791F742-AB23-4A6F-A813-FABCD75E7EEA}" srcId="{7C9B7A26-DF0D-47F8-94DC-7FA716197001}" destId="{56424C63-CE23-4863-849C-BC54F4987F80}" srcOrd="3" destOrd="0" parTransId="{4D526B2E-1D57-47EB-A883-343C6575BC78}" sibTransId="{3402E913-6861-4B25-906A-835DAF7AD419}"/>
    <dgm:cxn modelId="{8D2685AE-D5F0-486D-839C-26026E750A47}" srcId="{56424C63-CE23-4863-849C-BC54F4987F80}" destId="{9B972540-9CD8-4B9F-BBCB-52F8CD331A7E}" srcOrd="4" destOrd="0" parTransId="{EB56AF67-1A53-4FF6-9DE2-C6075ABEEA74}" sibTransId="{6529F526-CE31-441A-A3A3-E79C5EF94365}"/>
    <dgm:cxn modelId="{D730D98A-6C3D-4521-9489-E26D1A7C32EA}" type="presOf" srcId="{07FD1A44-5EDB-461D-A4E1-C03368B6976A}" destId="{45F049CF-E585-48DB-A75C-41402D2BDC55}" srcOrd="0" destOrd="1" presId="urn:microsoft.com/office/officeart/2005/8/layout/list1"/>
    <dgm:cxn modelId="{41D159BC-09E2-4B94-B42F-3219111FA6B4}" type="presOf" srcId="{7DD7C85C-CE6D-4B93-9C13-FF97098B51A9}" destId="{E54001FD-2707-452D-B293-EF44E03A1F36}" srcOrd="0" destOrd="4" presId="urn:microsoft.com/office/officeart/2005/8/layout/list1"/>
    <dgm:cxn modelId="{7D8E772E-4FE0-4FD0-994D-3E061416122A}" srcId="{E34159F3-78CF-407C-B8DB-BC4888DC6A8E}" destId="{C57FAF1B-E1D9-4832-9908-35B0903688B2}" srcOrd="2" destOrd="0" parTransId="{0C4C539E-3567-4D00-8C25-3C9B8A5E0CD4}" sibTransId="{255B52AC-C7E6-4EB7-A67B-4F5557AB1B0D}"/>
    <dgm:cxn modelId="{E527D0D4-1281-42A5-B6FA-ED2588FABFFA}" type="presOf" srcId="{7C9B7A26-DF0D-47F8-94DC-7FA716197001}" destId="{5F3A96B4-4C3D-4C6B-9B50-55C50171D09C}" srcOrd="0" destOrd="0" presId="urn:microsoft.com/office/officeart/2005/8/layout/list1"/>
    <dgm:cxn modelId="{9305362A-3A77-4A4A-848F-EAA017340BB1}" type="presOf" srcId="{D8B7F98C-D772-4B78-9982-044E11B02100}" destId="{0689528A-A1CD-40B9-A135-09DBD78AC834}" srcOrd="0" destOrd="0" presId="urn:microsoft.com/office/officeart/2005/8/layout/list1"/>
    <dgm:cxn modelId="{13903B79-B796-49FF-972E-3F0BBF377AA8}" srcId="{56424C63-CE23-4863-849C-BC54F4987F80}" destId="{7EAED3E5-9318-4117-B63B-9F1D3959FEAB}" srcOrd="3" destOrd="0" parTransId="{8E14C457-74F9-43BB-924E-4B08EE63039A}" sibTransId="{31CE6229-C756-4D56-ADD8-93268F667C52}"/>
    <dgm:cxn modelId="{88C53306-96E6-4327-830A-7DBA96550266}" srcId="{727D032A-0671-4C09-A584-4B09F56ACA5B}" destId="{5C9FEB21-285B-493F-8949-696FAECA2D02}" srcOrd="3" destOrd="0" parTransId="{13FA872C-9DF6-46CE-9BC0-DD4C72B34071}" sibTransId="{BD02B90A-9B3D-495E-A9E3-1EA867310367}"/>
    <dgm:cxn modelId="{E4B5C6B7-7EB6-45F1-90B6-02EE96220A02}" type="presOf" srcId="{F12D1AD0-5B08-4DAF-82EF-06C869EA35F6}" destId="{D9F94182-B13B-4651-B229-D5F6CB02994E}" srcOrd="0" destOrd="0" presId="urn:microsoft.com/office/officeart/2005/8/layout/list1"/>
    <dgm:cxn modelId="{B8005FC4-C66F-4DCB-8B17-4C9995CC5787}" type="presOf" srcId="{E34159F3-78CF-407C-B8DB-BC4888DC6A8E}" destId="{36339FAB-F2CA-4C78-80DA-FA47EEBD9A16}" srcOrd="0" destOrd="0" presId="urn:microsoft.com/office/officeart/2005/8/layout/list1"/>
    <dgm:cxn modelId="{DF59C061-3271-4DD6-AC5F-36ED73E02B92}" srcId="{727D032A-0671-4C09-A584-4B09F56ACA5B}" destId="{07BF0702-E996-404B-9C33-FB80E009E2C4}" srcOrd="0" destOrd="0" parTransId="{A11269E1-45E9-4B8E-8D9B-B5157FEFA463}" sibTransId="{2C6C94A8-5903-4018-8720-60261BC0E87E}"/>
    <dgm:cxn modelId="{05C931A2-EA9B-469A-A477-364966BE36DE}" type="presOf" srcId="{727D032A-0671-4C09-A584-4B09F56ACA5B}" destId="{1EEE10AB-AFF7-496D-9D12-ADA54D9937BA}" srcOrd="1" destOrd="0" presId="urn:microsoft.com/office/officeart/2005/8/layout/list1"/>
    <dgm:cxn modelId="{AA0C0249-A94E-4974-9B4C-6ACB9F834C16}" type="presOf" srcId="{BEDF846A-55F9-442B-99BF-01D79D78E0DE}" destId="{C81CB146-2B31-4293-94BC-3D814BF7C0A4}" srcOrd="0" destOrd="1" presId="urn:microsoft.com/office/officeart/2005/8/layout/list1"/>
    <dgm:cxn modelId="{926DBA16-079C-4673-B1A5-36C71E78F9C3}" type="presOf" srcId="{55343E15-0D5A-47BC-A4D1-4E7EE109CFED}" destId="{C81CB146-2B31-4293-94BC-3D814BF7C0A4}" srcOrd="0" destOrd="2" presId="urn:microsoft.com/office/officeart/2005/8/layout/list1"/>
    <dgm:cxn modelId="{9AE1FB00-3EA2-4B84-9BE5-96A62F4A69A8}" type="presOf" srcId="{5C9FEB21-285B-493F-8949-696FAECA2D02}" destId="{C81CB146-2B31-4293-94BC-3D814BF7C0A4}" srcOrd="0" destOrd="3" presId="urn:microsoft.com/office/officeart/2005/8/layout/list1"/>
    <dgm:cxn modelId="{7D724C8B-E79B-4AB8-B93A-CF34BDC76D49}" srcId="{727D032A-0671-4C09-A584-4B09F56ACA5B}" destId="{55343E15-0D5A-47BC-A4D1-4E7EE109CFED}" srcOrd="2" destOrd="0" parTransId="{EE4D2CFF-FCD8-4EAB-BD38-ECC965EFA68A}" sibTransId="{614D4222-A9DF-45C5-982D-FBA5CA01B3E9}"/>
    <dgm:cxn modelId="{4164DC87-F379-4322-A36E-EFE9DED584AD}" type="presOf" srcId="{56424C63-CE23-4863-849C-BC54F4987F80}" destId="{0E8BD12D-F6D0-438B-A302-E350948F3E86}" srcOrd="1" destOrd="0" presId="urn:microsoft.com/office/officeart/2005/8/layout/list1"/>
    <dgm:cxn modelId="{FA62C6E7-AC61-438A-A200-BCF5251C3D3F}" type="presOf" srcId="{C57FAF1B-E1D9-4832-9908-35B0903688B2}" destId="{B12E9D20-4471-4B35-B911-0A2D7A8C459C}" srcOrd="0" destOrd="2" presId="urn:microsoft.com/office/officeart/2005/8/layout/list1"/>
    <dgm:cxn modelId="{4ECD2666-4DC1-4366-9185-D6344AA48365}" srcId="{D8B7F98C-D772-4B78-9982-044E11B02100}" destId="{746F4A0B-4A32-435A-ACF0-BAB4382F2E43}" srcOrd="1" destOrd="0" parTransId="{61EADDEF-29E0-43EC-9AC7-6A702FA9A3E3}" sibTransId="{4E86CD8B-B67E-4CBB-836C-F8553A446850}"/>
    <dgm:cxn modelId="{441E1F8C-0E91-435A-8406-6C72440471FB}" type="presOf" srcId="{5715CC97-AAF4-4DF5-A989-F21BA8E53495}" destId="{E54001FD-2707-452D-B293-EF44E03A1F36}" srcOrd="0" destOrd="2" presId="urn:microsoft.com/office/officeart/2005/8/layout/list1"/>
    <dgm:cxn modelId="{14EF5C4E-58E5-4ED5-9155-DA7A0CC8F683}" type="presOf" srcId="{9B972540-9CD8-4B9F-BBCB-52F8CD331A7E}" destId="{D9F94182-B13B-4651-B229-D5F6CB02994E}" srcOrd="0" destOrd="4" presId="urn:microsoft.com/office/officeart/2005/8/layout/list1"/>
    <dgm:cxn modelId="{5FADE26F-AB6B-4F03-9A62-01AB2E67BA10}" type="presOf" srcId="{CA1D8063-E538-4C04-B36B-4078A008D8CB}" destId="{E54001FD-2707-452D-B293-EF44E03A1F36}" srcOrd="0" destOrd="0" presId="urn:microsoft.com/office/officeart/2005/8/layout/list1"/>
    <dgm:cxn modelId="{702B9B04-FE5E-4748-AC21-D728CFE54E35}" srcId="{D8B7F98C-D772-4B78-9982-044E11B02100}" destId="{52CE85D0-8561-4368-9E75-44FB2E57B200}" srcOrd="3" destOrd="0" parTransId="{E2C1BCB3-2494-4911-B4DA-4D9AB91F71C9}" sibTransId="{58030212-2697-4D9A-B7CB-A4B5BC02301A}"/>
    <dgm:cxn modelId="{F39A1534-D045-4CF2-BA9E-C772DA691A24}" srcId="{E34159F3-78CF-407C-B8DB-BC4888DC6A8E}" destId="{C671983A-E76B-43D3-B1D2-B189CC119818}" srcOrd="1" destOrd="0" parTransId="{3E7AC4BC-FDF6-49BE-8950-6860FD1562AF}" sibTransId="{DA3B6027-A16D-4A35-8AEC-977A68453A81}"/>
    <dgm:cxn modelId="{2503276E-3439-45CD-B2BB-0BEC40589B39}" type="presOf" srcId="{07BF0702-E996-404B-9C33-FB80E009E2C4}" destId="{C81CB146-2B31-4293-94BC-3D814BF7C0A4}" srcOrd="0" destOrd="0" presId="urn:microsoft.com/office/officeart/2005/8/layout/list1"/>
    <dgm:cxn modelId="{93459FFB-3753-4EB6-9789-B191F5D774B9}" srcId="{28CA97EF-B802-4D3E-A8CB-6F81EFC3512F}" destId="{7A8F3B7B-4036-4F68-91A5-ABECF678912E}" srcOrd="0" destOrd="0" parTransId="{A599EAA0-70F6-4174-96D9-FCABD08A8161}" sibTransId="{9317CED8-0BF3-411C-874E-00750F032534}"/>
    <dgm:cxn modelId="{AB8B992D-9634-4384-9666-6389F3A64BC0}" srcId="{727D032A-0671-4C09-A584-4B09F56ACA5B}" destId="{BEDF846A-55F9-442B-99BF-01D79D78E0DE}" srcOrd="1" destOrd="0" parTransId="{C9D360C6-8521-4710-B998-DD84DF7EAE2C}" sibTransId="{8FD05B73-338E-4DD1-B104-384F16596601}"/>
    <dgm:cxn modelId="{82F08CFA-70CA-440D-8808-A517B0811060}" type="presOf" srcId="{28CA97EF-B802-4D3E-A8CB-6F81EFC3512F}" destId="{2B11F9D2-21EB-4896-9315-029A073215BA}" srcOrd="0" destOrd="0" presId="urn:microsoft.com/office/officeart/2005/8/layout/list1"/>
    <dgm:cxn modelId="{D4034BA5-1B94-48B0-9D3E-D1F528D74EFF}" type="presOf" srcId="{FE52F65D-CA17-4082-AEFF-E9041115427F}" destId="{D9F94182-B13B-4651-B229-D5F6CB02994E}" srcOrd="0" destOrd="2" presId="urn:microsoft.com/office/officeart/2005/8/layout/list1"/>
    <dgm:cxn modelId="{ACBD9569-7474-4CB5-B0B3-0AAE70870259}" srcId="{E34159F3-78CF-407C-B8DB-BC4888DC6A8E}" destId="{9A52EF40-F05F-4219-BD35-04608F83B91C}" srcOrd="0" destOrd="0" parTransId="{FA9D786B-1263-43AC-A6DA-510D5198CC65}" sibTransId="{CB51FBAE-5FAC-488A-98E7-1A0522A70211}"/>
    <dgm:cxn modelId="{0AB312B5-82E7-4D05-9089-37E57FDDE1F5}" type="presOf" srcId="{746F4A0B-4A32-435A-ACF0-BAB4382F2E43}" destId="{E54001FD-2707-452D-B293-EF44E03A1F36}" srcOrd="0" destOrd="1" presId="urn:microsoft.com/office/officeart/2005/8/layout/list1"/>
    <dgm:cxn modelId="{7843E3FB-275F-434A-A0F2-77D97B883B1D}" type="presParOf" srcId="{5F3A96B4-4C3D-4C6B-9B50-55C50171D09C}" destId="{23075E81-6CE2-460A-9D61-B32B18B1A428}" srcOrd="0" destOrd="0" presId="urn:microsoft.com/office/officeart/2005/8/layout/list1"/>
    <dgm:cxn modelId="{95487C18-D379-4304-AF31-45A5BAD6519D}" type="presParOf" srcId="{23075E81-6CE2-460A-9D61-B32B18B1A428}" destId="{0689528A-A1CD-40B9-A135-09DBD78AC834}" srcOrd="0" destOrd="0" presId="urn:microsoft.com/office/officeart/2005/8/layout/list1"/>
    <dgm:cxn modelId="{5676AF0D-5E57-4F00-8FDD-82E4C0127A10}" type="presParOf" srcId="{23075E81-6CE2-460A-9D61-B32B18B1A428}" destId="{4C94E7B8-1E55-49C9-9612-5C121CCA8962}" srcOrd="1" destOrd="0" presId="urn:microsoft.com/office/officeart/2005/8/layout/list1"/>
    <dgm:cxn modelId="{B56B0983-FF97-480F-BB56-0991BCA8E8DF}" type="presParOf" srcId="{5F3A96B4-4C3D-4C6B-9B50-55C50171D09C}" destId="{CF5392C8-C8D8-4BC7-AEFE-27C9D622B88C}" srcOrd="1" destOrd="0" presId="urn:microsoft.com/office/officeart/2005/8/layout/list1"/>
    <dgm:cxn modelId="{580FF451-B4B0-460A-B6D6-C76825D36F81}" type="presParOf" srcId="{5F3A96B4-4C3D-4C6B-9B50-55C50171D09C}" destId="{E54001FD-2707-452D-B293-EF44E03A1F36}" srcOrd="2" destOrd="0" presId="urn:microsoft.com/office/officeart/2005/8/layout/list1"/>
    <dgm:cxn modelId="{AF129406-0297-45E2-AFD6-78ACA7F95D33}" type="presParOf" srcId="{5F3A96B4-4C3D-4C6B-9B50-55C50171D09C}" destId="{C9A6756F-2A05-4739-80B1-A672338F9E44}" srcOrd="3" destOrd="0" presId="urn:microsoft.com/office/officeart/2005/8/layout/list1"/>
    <dgm:cxn modelId="{979EB17C-53EF-4516-A41C-E920AE9BE022}" type="presParOf" srcId="{5F3A96B4-4C3D-4C6B-9B50-55C50171D09C}" destId="{E65EDDA8-A2B2-49CB-85F3-48B5AB18C08A}" srcOrd="4" destOrd="0" presId="urn:microsoft.com/office/officeart/2005/8/layout/list1"/>
    <dgm:cxn modelId="{A8B6E252-D0C0-4328-8E0B-FDF295EDEB2F}" type="presParOf" srcId="{E65EDDA8-A2B2-49CB-85F3-48B5AB18C08A}" destId="{36339FAB-F2CA-4C78-80DA-FA47EEBD9A16}" srcOrd="0" destOrd="0" presId="urn:microsoft.com/office/officeart/2005/8/layout/list1"/>
    <dgm:cxn modelId="{14C2B943-B69A-4B07-B7F2-DD79DD0E14F0}" type="presParOf" srcId="{E65EDDA8-A2B2-49CB-85F3-48B5AB18C08A}" destId="{18403F6F-0182-432F-BABC-B9EF2EA2E8B1}" srcOrd="1" destOrd="0" presId="urn:microsoft.com/office/officeart/2005/8/layout/list1"/>
    <dgm:cxn modelId="{35519BC1-9BB8-4FF8-A11B-E36652529150}" type="presParOf" srcId="{5F3A96B4-4C3D-4C6B-9B50-55C50171D09C}" destId="{0BC07DA7-1FB6-4656-B8F4-510C75995B0E}" srcOrd="5" destOrd="0" presId="urn:microsoft.com/office/officeart/2005/8/layout/list1"/>
    <dgm:cxn modelId="{79330190-265C-456C-86F0-A5B7E135C8FF}" type="presParOf" srcId="{5F3A96B4-4C3D-4C6B-9B50-55C50171D09C}" destId="{B12E9D20-4471-4B35-B911-0A2D7A8C459C}" srcOrd="6" destOrd="0" presId="urn:microsoft.com/office/officeart/2005/8/layout/list1"/>
    <dgm:cxn modelId="{7A2E8C24-4E4B-4E59-8DEE-4B9E0B5BD5E4}" type="presParOf" srcId="{5F3A96B4-4C3D-4C6B-9B50-55C50171D09C}" destId="{5714A83B-C58A-4560-82D5-3CECBFCA42FB}" srcOrd="7" destOrd="0" presId="urn:microsoft.com/office/officeart/2005/8/layout/list1"/>
    <dgm:cxn modelId="{7E42CCBF-846F-409D-9FA0-B4F63D0FEF76}" type="presParOf" srcId="{5F3A96B4-4C3D-4C6B-9B50-55C50171D09C}" destId="{A85BC583-21FE-48E2-BA48-AA9B2F190884}" srcOrd="8" destOrd="0" presId="urn:microsoft.com/office/officeart/2005/8/layout/list1"/>
    <dgm:cxn modelId="{AD4AC060-20A5-4BE3-B82D-B12C92B6A64A}" type="presParOf" srcId="{A85BC583-21FE-48E2-BA48-AA9B2F190884}" destId="{750386A1-772F-4695-B142-E4953183D625}" srcOrd="0" destOrd="0" presId="urn:microsoft.com/office/officeart/2005/8/layout/list1"/>
    <dgm:cxn modelId="{607C9D40-6016-419A-B0C4-7DFBA610DF42}" type="presParOf" srcId="{A85BC583-21FE-48E2-BA48-AA9B2F190884}" destId="{1EEE10AB-AFF7-496D-9D12-ADA54D9937BA}" srcOrd="1" destOrd="0" presId="urn:microsoft.com/office/officeart/2005/8/layout/list1"/>
    <dgm:cxn modelId="{990CB2F2-C2D2-44BF-9DB3-A57C2CEA4270}" type="presParOf" srcId="{5F3A96B4-4C3D-4C6B-9B50-55C50171D09C}" destId="{3009389E-20F6-473E-B809-3131A2BCDCC9}" srcOrd="9" destOrd="0" presId="urn:microsoft.com/office/officeart/2005/8/layout/list1"/>
    <dgm:cxn modelId="{5539C9C4-EB74-4F21-8855-67753AE5F97D}" type="presParOf" srcId="{5F3A96B4-4C3D-4C6B-9B50-55C50171D09C}" destId="{C81CB146-2B31-4293-94BC-3D814BF7C0A4}" srcOrd="10" destOrd="0" presId="urn:microsoft.com/office/officeart/2005/8/layout/list1"/>
    <dgm:cxn modelId="{01099DD6-F281-473D-AD0D-2D12889BCB47}" type="presParOf" srcId="{5F3A96B4-4C3D-4C6B-9B50-55C50171D09C}" destId="{7ABEF764-ED03-412D-846C-47CBAD961D05}" srcOrd="11" destOrd="0" presId="urn:microsoft.com/office/officeart/2005/8/layout/list1"/>
    <dgm:cxn modelId="{1898E29D-0522-48E4-8FCC-0404AB6F880B}" type="presParOf" srcId="{5F3A96B4-4C3D-4C6B-9B50-55C50171D09C}" destId="{37BEA191-6363-4BC6-8D37-195E04B93D49}" srcOrd="12" destOrd="0" presId="urn:microsoft.com/office/officeart/2005/8/layout/list1"/>
    <dgm:cxn modelId="{CA2E69A9-2DE0-485B-9B0E-0D47BCD77555}" type="presParOf" srcId="{37BEA191-6363-4BC6-8D37-195E04B93D49}" destId="{81ABC5FF-AF82-4CF3-93C7-FD4FF2C2B009}" srcOrd="0" destOrd="0" presId="urn:microsoft.com/office/officeart/2005/8/layout/list1"/>
    <dgm:cxn modelId="{A3A9D8CF-C866-46A1-9D4F-221DF041DE48}" type="presParOf" srcId="{37BEA191-6363-4BC6-8D37-195E04B93D49}" destId="{0E8BD12D-F6D0-438B-A302-E350948F3E86}" srcOrd="1" destOrd="0" presId="urn:microsoft.com/office/officeart/2005/8/layout/list1"/>
    <dgm:cxn modelId="{DD10309D-A313-49C2-B9D6-483E2FD76083}" type="presParOf" srcId="{5F3A96B4-4C3D-4C6B-9B50-55C50171D09C}" destId="{E5E3486B-B993-448C-9D7E-B750580545B6}" srcOrd="13" destOrd="0" presId="urn:microsoft.com/office/officeart/2005/8/layout/list1"/>
    <dgm:cxn modelId="{16ED3FA4-3A2A-4900-BAFE-EA64C72B1351}" type="presParOf" srcId="{5F3A96B4-4C3D-4C6B-9B50-55C50171D09C}" destId="{D9F94182-B13B-4651-B229-D5F6CB02994E}" srcOrd="14" destOrd="0" presId="urn:microsoft.com/office/officeart/2005/8/layout/list1"/>
    <dgm:cxn modelId="{A2651093-2381-4907-B3D5-CBA71C1049AE}" type="presParOf" srcId="{5F3A96B4-4C3D-4C6B-9B50-55C50171D09C}" destId="{63B76538-42F5-4F6B-9C3A-4A32B6145AE4}" srcOrd="15" destOrd="0" presId="urn:microsoft.com/office/officeart/2005/8/layout/list1"/>
    <dgm:cxn modelId="{AAD04B0C-7C6F-4344-8009-2AC7DBB47AF4}" type="presParOf" srcId="{5F3A96B4-4C3D-4C6B-9B50-55C50171D09C}" destId="{13E7AB12-042C-4EC8-8BFC-8548AC5D4CD0}" srcOrd="16" destOrd="0" presId="urn:microsoft.com/office/officeart/2005/8/layout/list1"/>
    <dgm:cxn modelId="{1D675980-2A37-47B5-969F-988959B90D70}" type="presParOf" srcId="{13E7AB12-042C-4EC8-8BFC-8548AC5D4CD0}" destId="{2B11F9D2-21EB-4896-9315-029A073215BA}" srcOrd="0" destOrd="0" presId="urn:microsoft.com/office/officeart/2005/8/layout/list1"/>
    <dgm:cxn modelId="{2C4C4129-BBAA-45A6-A4DA-B2E595C33686}" type="presParOf" srcId="{13E7AB12-042C-4EC8-8BFC-8548AC5D4CD0}" destId="{CC4C6F8B-FEFE-46F4-ADEC-E3C81B3E5E12}" srcOrd="1" destOrd="0" presId="urn:microsoft.com/office/officeart/2005/8/layout/list1"/>
    <dgm:cxn modelId="{F922405B-61F7-46DE-8A2D-FF156F001028}" type="presParOf" srcId="{5F3A96B4-4C3D-4C6B-9B50-55C50171D09C}" destId="{FC9A7FB7-702E-4471-B2BE-AA1BF8126E16}" srcOrd="17" destOrd="0" presId="urn:microsoft.com/office/officeart/2005/8/layout/list1"/>
    <dgm:cxn modelId="{A9ADA85B-2B55-4A81-9B31-D942822663E0}" type="presParOf" srcId="{5F3A96B4-4C3D-4C6B-9B50-55C50171D09C}" destId="{9647D168-B511-479E-9DC9-F8456ACCA713}" srcOrd="18" destOrd="0" presId="urn:microsoft.com/office/officeart/2005/8/layout/list1"/>
    <dgm:cxn modelId="{A7CD4EBF-9987-4FC8-B14C-BAADB723AB06}" type="presParOf" srcId="{5F3A96B4-4C3D-4C6B-9B50-55C50171D09C}" destId="{97D8BD1C-F447-4229-8640-E4E689D556FA}" srcOrd="19" destOrd="0" presId="urn:microsoft.com/office/officeart/2005/8/layout/list1"/>
    <dgm:cxn modelId="{4EBE6B72-C50E-4F32-8616-2FCA1D9293CF}" type="presParOf" srcId="{5F3A96B4-4C3D-4C6B-9B50-55C50171D09C}" destId="{418EBB14-76E0-46D5-B87C-0DE1BE76C699}" srcOrd="20" destOrd="0" presId="urn:microsoft.com/office/officeart/2005/8/layout/list1"/>
    <dgm:cxn modelId="{52EAAB26-5B71-482E-89D9-522E15FE3399}" type="presParOf" srcId="{418EBB14-76E0-46D5-B87C-0DE1BE76C699}" destId="{10869947-849A-4C8D-8069-86FD942AE984}" srcOrd="0" destOrd="0" presId="urn:microsoft.com/office/officeart/2005/8/layout/list1"/>
    <dgm:cxn modelId="{41FF1F88-B0B9-42D5-BEC3-E9E11F70C501}" type="presParOf" srcId="{418EBB14-76E0-46D5-B87C-0DE1BE76C699}" destId="{85B5A1F0-109E-4B96-8540-3B2AE5942604}" srcOrd="1" destOrd="0" presId="urn:microsoft.com/office/officeart/2005/8/layout/list1"/>
    <dgm:cxn modelId="{A1243768-29E9-4E3A-A4B9-1DC6E2C8FCF7}" type="presParOf" srcId="{5F3A96B4-4C3D-4C6B-9B50-55C50171D09C}" destId="{064AA80A-0303-4A3C-9FC1-DF0EC3D40A0C}" srcOrd="21" destOrd="0" presId="urn:microsoft.com/office/officeart/2005/8/layout/list1"/>
    <dgm:cxn modelId="{F93C2A8F-F322-49FE-9851-F909D2C7C75A}" type="presParOf" srcId="{5F3A96B4-4C3D-4C6B-9B50-55C50171D09C}" destId="{45F049CF-E585-48DB-A75C-41402D2BDC55}" srcOrd="2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4001FD-2707-452D-B293-EF44E03A1F36}">
      <dsp:nvSpPr>
        <dsp:cNvPr id="0" name=""/>
        <dsp:cNvSpPr/>
      </dsp:nvSpPr>
      <dsp:spPr>
        <a:xfrm>
          <a:off x="0" y="418279"/>
          <a:ext cx="8424936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линий наружного освещения по ул. Космонавтов от ул. Комсомольская до ул. Парковая – 10667,6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Проектно-изыскательские работы на реконструкцию линии наружного освещения ул. 50 лет Октября (от ул. Солнечная до ул. Комсомольская) – 190,6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Проектно-изыскательские работы на реконструкцию наружного освещения территории сквера по адресу: г. Сосновый Бор, ул. Солнечная (напротив жилых домов 22-26) – 92,8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сетей внутриквартального освещения  13 микрорайона – 7965,1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>
        <a:off x="0" y="418279"/>
        <a:ext cx="8424936" cy="815850"/>
      </dsp:txXfrm>
    </dsp:sp>
    <dsp:sp modelId="{4C94E7B8-1E55-49C9-9612-5C121CCA8962}">
      <dsp:nvSpPr>
        <dsp:cNvPr id="0" name=""/>
        <dsp:cNvSpPr/>
      </dsp:nvSpPr>
      <dsp:spPr>
        <a:xfrm>
          <a:off x="421246" y="314959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ВЦП «Строительство и реконструкция сетей уличного и внутриквартального освещения СГО  </a:t>
          </a:r>
          <a:endParaRPr lang="ru-RU" sz="700" kern="1200" dirty="0"/>
        </a:p>
      </dsp:txBody>
      <dsp:txXfrm>
        <a:off x="421246" y="314959"/>
        <a:ext cx="5897455" cy="206640"/>
      </dsp:txXfrm>
    </dsp:sp>
    <dsp:sp modelId="{B12E9D20-4471-4B35-B911-0A2D7A8C459C}">
      <dsp:nvSpPr>
        <dsp:cNvPr id="0" name=""/>
        <dsp:cNvSpPr/>
      </dsp:nvSpPr>
      <dsp:spPr>
        <a:xfrm>
          <a:off x="0" y="1375249"/>
          <a:ext cx="842493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одной водозаборной площадки в районе озера </a:t>
          </a:r>
          <a:r>
            <a:rPr lang="ru-RU" sz="700" b="0" i="0" u="none" kern="1200" dirty="0" err="1" smtClean="0"/>
            <a:t>Калищенское</a:t>
          </a:r>
          <a:r>
            <a:rPr lang="ru-RU" sz="700" b="0" i="0" u="none" kern="1200" dirty="0" smtClean="0"/>
            <a:t>, и одной разворотной площадки в районе северного ливневого коллектора – 1397,7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распределительного газопровода от ГРП по пр. Героев до северной границы </a:t>
          </a:r>
          <a:r>
            <a:rPr lang="ru-RU" sz="700" b="0" i="0" u="none" kern="1200" dirty="0" err="1" smtClean="0"/>
            <a:t>Сосновоборского</a:t>
          </a:r>
          <a:r>
            <a:rPr lang="ru-RU" sz="700" b="0" i="0" u="none" kern="1200" dirty="0" smtClean="0"/>
            <a:t> городского округа г. Сосновый Бор – 169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Разработка проектной документации на строительство наружных газораспределительных сетей квартала малоэтажной застройки в районе ГК «Искра» г. Сосновый Бор – 90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Изготовление технического плана трассы газопровода от ГРП-4 до северной границы – 97,2 тыс. руб.</a:t>
          </a:r>
          <a:endParaRPr lang="ru-RU" sz="700" kern="1200" dirty="0"/>
        </a:p>
      </dsp:txBody>
      <dsp:txXfrm>
        <a:off x="0" y="1375249"/>
        <a:ext cx="8424936" cy="705600"/>
      </dsp:txXfrm>
    </dsp:sp>
    <dsp:sp modelId="{18403F6F-0182-432F-BABC-B9EF2EA2E8B1}">
      <dsp:nvSpPr>
        <dsp:cNvPr id="0" name=""/>
        <dsp:cNvSpPr/>
      </dsp:nvSpPr>
      <dsp:spPr>
        <a:xfrm>
          <a:off x="421246" y="1271930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Коммунальное хозяйство</a:t>
          </a:r>
          <a:endParaRPr lang="ru-RU" sz="700" kern="1200" dirty="0"/>
        </a:p>
      </dsp:txBody>
      <dsp:txXfrm>
        <a:off x="421246" y="1271930"/>
        <a:ext cx="5897455" cy="206640"/>
      </dsp:txXfrm>
    </dsp:sp>
    <dsp:sp modelId="{C81CB146-2B31-4293-94BC-3D814BF7C0A4}">
      <dsp:nvSpPr>
        <dsp:cNvPr id="0" name=""/>
        <dsp:cNvSpPr/>
      </dsp:nvSpPr>
      <dsp:spPr>
        <a:xfrm>
          <a:off x="0" y="2221970"/>
          <a:ext cx="842493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внутриквартальных проездов с канализационными и водопроводными сетями квартала </a:t>
          </a:r>
          <a:r>
            <a:rPr lang="ru-RU" sz="700" b="0" i="0" u="none" kern="1200" dirty="0" err="1" smtClean="0"/>
            <a:t>индивиульной</a:t>
          </a:r>
          <a:r>
            <a:rPr lang="ru-RU" sz="700" b="0" i="0" u="none" kern="1200" dirty="0" smtClean="0"/>
            <a:t> жилой застройки в районе ГК "Искра" по адресу </a:t>
          </a:r>
          <a:r>
            <a:rPr lang="ru-RU" sz="700" b="0" i="0" u="none" kern="1200" dirty="0" err="1" smtClean="0"/>
            <a:t>Лен.обл</a:t>
          </a:r>
          <a:r>
            <a:rPr lang="ru-RU" sz="700" b="0" i="0" u="none" kern="1200" dirty="0" smtClean="0"/>
            <a:t>., г. Сосновый Бор, ул. </a:t>
          </a:r>
          <a:r>
            <a:rPr lang="ru-RU" sz="700" b="0" i="0" u="none" kern="1200" dirty="0" err="1" smtClean="0"/>
            <a:t>Ал.Невского</a:t>
          </a:r>
          <a:r>
            <a:rPr lang="ru-RU" sz="700" b="0" i="0" u="none" kern="1200" dirty="0" smtClean="0"/>
            <a:t>, м/</a:t>
          </a:r>
          <a:r>
            <a:rPr lang="ru-RU" sz="700" b="0" i="0" u="none" kern="1200" dirty="0" err="1" smtClean="0"/>
            <a:t>д</a:t>
          </a:r>
          <a:r>
            <a:rPr lang="ru-RU" sz="700" b="0" i="0" u="none" kern="1200" dirty="0" smtClean="0"/>
            <a:t> ул. Солнечная и пр. Героев, в районе ГК "Искра" (в границах Проекта планировки квартала)- 485,8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Проектирование  2-х светофорных постов: пересечение  ул. Ленинградской и пр.Героев, пересечение пр. </a:t>
          </a:r>
          <a:r>
            <a:rPr lang="ru-RU" sz="700" b="0" i="0" u="none" kern="1200" dirty="0" err="1" smtClean="0"/>
            <a:t>Ал.Невского</a:t>
          </a:r>
          <a:r>
            <a:rPr lang="ru-RU" sz="700" b="0" i="0" u="none" kern="1200" dirty="0" smtClean="0"/>
            <a:t> и ул. Петра Великого – 370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светофорного поста на перекрестке ул. Солнечная и ул. Молодежная – 2449,9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Разработка проектной документации на строительство пешеходной дорожки по ул. Набережная (Ст. </a:t>
          </a:r>
          <a:r>
            <a:rPr lang="ru-RU" sz="700" b="0" i="0" u="none" kern="1200" dirty="0" err="1" smtClean="0"/>
            <a:t>Калище</a:t>
          </a:r>
          <a:r>
            <a:rPr lang="ru-RU" sz="700" b="0" i="0" u="none" kern="1200" dirty="0" smtClean="0"/>
            <a:t> до тротуара в/части) – 348,1 тыс. руб.</a:t>
          </a:r>
          <a:endParaRPr lang="ru-RU" sz="700" kern="1200" dirty="0"/>
        </a:p>
      </dsp:txBody>
      <dsp:txXfrm>
        <a:off x="0" y="2221970"/>
        <a:ext cx="8424936" cy="705600"/>
      </dsp:txXfrm>
    </dsp:sp>
    <dsp:sp modelId="{1EEE10AB-AFF7-496D-9D12-ADA54D9937BA}">
      <dsp:nvSpPr>
        <dsp:cNvPr id="0" name=""/>
        <dsp:cNvSpPr/>
      </dsp:nvSpPr>
      <dsp:spPr>
        <a:xfrm>
          <a:off x="421246" y="2118650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Объекты дорожного хозяйства</a:t>
          </a:r>
          <a:endParaRPr lang="ru-RU" sz="700" kern="1200" dirty="0"/>
        </a:p>
      </dsp:txBody>
      <dsp:txXfrm>
        <a:off x="421246" y="2118650"/>
        <a:ext cx="5897455" cy="206640"/>
      </dsp:txXfrm>
    </dsp:sp>
    <dsp:sp modelId="{D9F94182-B13B-4651-B229-D5F6CB02994E}">
      <dsp:nvSpPr>
        <dsp:cNvPr id="0" name=""/>
        <dsp:cNvSpPr/>
      </dsp:nvSpPr>
      <dsp:spPr>
        <a:xfrm>
          <a:off x="0" y="3068690"/>
          <a:ext cx="8424936" cy="112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кладбища "Воронка-2« – 9735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детских игровых площадок: - </a:t>
          </a:r>
          <a:r>
            <a:rPr lang="ru-RU" sz="700" b="0" i="0" u="none" kern="1200" dirty="0" err="1" smtClean="0"/>
            <a:t>мкр</a:t>
          </a:r>
          <a:r>
            <a:rPr lang="ru-RU" sz="700" b="0" i="0" u="none" kern="1200" dirty="0" smtClean="0"/>
            <a:t>. 8, </a:t>
          </a:r>
          <a:r>
            <a:rPr lang="ru-RU" sz="700" b="0" i="0" u="none" kern="1200" dirty="0" err="1" smtClean="0"/>
            <a:t>Кр.Фортов</a:t>
          </a:r>
          <a:r>
            <a:rPr lang="ru-RU" sz="700" b="0" i="0" u="none" kern="1200" dirty="0" smtClean="0"/>
            <a:t>, 4,6,8; - </a:t>
          </a:r>
          <a:r>
            <a:rPr lang="ru-RU" sz="700" b="0" i="0" u="none" kern="1200" dirty="0" err="1" smtClean="0"/>
            <a:t>мкр</a:t>
          </a:r>
          <a:r>
            <a:rPr lang="ru-RU" sz="700" b="0" i="0" u="none" kern="1200" dirty="0" smtClean="0"/>
            <a:t>. 9, </a:t>
          </a:r>
          <a:r>
            <a:rPr lang="ru-RU" sz="700" b="0" i="0" u="none" kern="1200" dirty="0" err="1" smtClean="0"/>
            <a:t>Кр.Фортов</a:t>
          </a:r>
          <a:r>
            <a:rPr lang="ru-RU" sz="700" b="0" i="0" u="none" kern="1200" dirty="0" smtClean="0"/>
            <a:t>, 5,9; </a:t>
          </a:r>
          <a:r>
            <a:rPr lang="ru-RU" sz="700" b="0" i="0" u="none" kern="1200" dirty="0" err="1" smtClean="0"/>
            <a:t>мкр</a:t>
          </a:r>
          <a:r>
            <a:rPr lang="ru-RU" sz="700" b="0" i="0" u="none" kern="1200" dirty="0" smtClean="0"/>
            <a:t>. 10А ул. Молодежная 37,39,41; - </a:t>
          </a:r>
          <a:r>
            <a:rPr lang="ru-RU" sz="700" b="0" i="0" u="none" kern="1200" dirty="0" err="1" smtClean="0"/>
            <a:t>мкр</a:t>
          </a:r>
          <a:r>
            <a:rPr lang="ru-RU" sz="700" b="0" i="0" u="none" kern="1200" dirty="0" smtClean="0"/>
            <a:t>. 9 Молодежная 7,9 – 6682,1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детско-спортивного кластера напротив жилого дома №66 по ул. Ленинградской – 10122,9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Комплексное благоустройство двора между домами 22,24,26,28 по ул. Молодежной – 6725,2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Разработка проектной документации на устройство разметки и дорожных знаков для выделения велосипедной трассы в теле тротуара по ул. Ленинградская от пересечения с ул. 50 лет Октября до пересечения с пр. Героев – 427,3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Работы по организации пожарно-эвакуационного проезда между кладбищами "Воронка-1" и "Воронка-2« – 97,3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Строительство пешеходной дорожки напротив жилого дома №66 по ул. Ленинградская – 100 тыс. руб.</a:t>
          </a:r>
          <a:endParaRPr lang="ru-RU" sz="700" kern="1200" dirty="0"/>
        </a:p>
      </dsp:txBody>
      <dsp:txXfrm>
        <a:off x="0" y="3068690"/>
        <a:ext cx="8424936" cy="1124550"/>
      </dsp:txXfrm>
    </dsp:sp>
    <dsp:sp modelId="{0E8BD12D-F6D0-438B-A302-E350948F3E86}">
      <dsp:nvSpPr>
        <dsp:cNvPr id="0" name=""/>
        <dsp:cNvSpPr/>
      </dsp:nvSpPr>
      <dsp:spPr>
        <a:xfrm>
          <a:off x="421246" y="2965370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Объекты благоустройства</a:t>
          </a:r>
          <a:endParaRPr lang="ru-RU" sz="700" kern="1200" dirty="0"/>
        </a:p>
      </dsp:txBody>
      <dsp:txXfrm>
        <a:off x="421246" y="2965370"/>
        <a:ext cx="5897455" cy="206640"/>
      </dsp:txXfrm>
    </dsp:sp>
    <dsp:sp modelId="{9647D168-B511-479E-9DC9-F8456ACCA713}">
      <dsp:nvSpPr>
        <dsp:cNvPr id="0" name=""/>
        <dsp:cNvSpPr/>
      </dsp:nvSpPr>
      <dsp:spPr>
        <a:xfrm>
          <a:off x="0" y="4334360"/>
          <a:ext cx="8424936" cy="286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Проектно-изыскательные работы по обустройству спортивной площадки МБОУ "СОШ №4« – 1350 тыс. руб.</a:t>
          </a:r>
          <a:endParaRPr lang="ru-RU" sz="700" kern="1200" dirty="0"/>
        </a:p>
      </dsp:txBody>
      <dsp:txXfrm>
        <a:off x="0" y="4334360"/>
        <a:ext cx="8424936" cy="286650"/>
      </dsp:txXfrm>
    </dsp:sp>
    <dsp:sp modelId="{CC4C6F8B-FEFE-46F4-ADEC-E3C81B3E5E12}">
      <dsp:nvSpPr>
        <dsp:cNvPr id="0" name=""/>
        <dsp:cNvSpPr/>
      </dsp:nvSpPr>
      <dsp:spPr>
        <a:xfrm>
          <a:off x="421246" y="4231040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Объекты  образования </a:t>
          </a:r>
          <a:endParaRPr lang="ru-RU" sz="700" kern="1200" dirty="0"/>
        </a:p>
      </dsp:txBody>
      <dsp:txXfrm>
        <a:off x="421246" y="4231040"/>
        <a:ext cx="5897455" cy="206640"/>
      </dsp:txXfrm>
    </dsp:sp>
    <dsp:sp modelId="{45F049CF-E585-48DB-A75C-41402D2BDC55}">
      <dsp:nvSpPr>
        <dsp:cNvPr id="0" name=""/>
        <dsp:cNvSpPr/>
      </dsp:nvSpPr>
      <dsp:spPr>
        <a:xfrm>
          <a:off x="0" y="4762130"/>
          <a:ext cx="8424936" cy="683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45796" rIns="653869" bIns="49784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Оформление документации при вводе объектов в эксплуатацию (исполнительная съемка, паспорта БТИ, услуги по присоединению </a:t>
          </a:r>
          <a:r>
            <a:rPr lang="ru-RU" sz="700" b="0" i="0" u="none" kern="1200" dirty="0" err="1" smtClean="0"/>
            <a:t>энергопринимающих</a:t>
          </a:r>
          <a:r>
            <a:rPr lang="ru-RU" sz="700" b="0" i="0" u="none" kern="1200" dirty="0" smtClean="0"/>
            <a:t> устройств) – 140,6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Выполнение кадастровых работ на изготовление четырех технических планов и межевого плана на земельный участок, на котором расположено футбольное поле с искусственным покрытием в районе  </a:t>
          </a:r>
          <a:r>
            <a:rPr lang="ru-RU" sz="700" b="0" i="0" u="none" kern="1200" dirty="0" err="1" smtClean="0"/>
            <a:t>р.Глуховка</a:t>
          </a:r>
          <a:r>
            <a:rPr lang="ru-RU" sz="700" b="0" i="0" u="none" kern="1200" dirty="0" smtClean="0"/>
            <a:t> – 83,1 тыс. руб.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0" i="0" u="none" kern="1200" dirty="0" smtClean="0"/>
            <a:t>Разработка проектной документации на установку лифта – 169,7 тыс. руб.</a:t>
          </a:r>
          <a:endParaRPr lang="ru-RU" sz="700" kern="1200" dirty="0"/>
        </a:p>
      </dsp:txBody>
      <dsp:txXfrm>
        <a:off x="0" y="4762130"/>
        <a:ext cx="8424936" cy="683550"/>
      </dsp:txXfrm>
    </dsp:sp>
    <dsp:sp modelId="{85B5A1F0-109E-4B96-8540-3B2AE5942604}">
      <dsp:nvSpPr>
        <dsp:cNvPr id="0" name=""/>
        <dsp:cNvSpPr/>
      </dsp:nvSpPr>
      <dsp:spPr>
        <a:xfrm>
          <a:off x="421246" y="4658810"/>
          <a:ext cx="5897455" cy="206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Оплата прочих услуг (работ)</a:t>
          </a:r>
          <a:endParaRPr lang="ru-RU" sz="700" kern="1200" dirty="0"/>
        </a:p>
      </dsp:txBody>
      <dsp:txXfrm>
        <a:off x="421246" y="4658810"/>
        <a:ext cx="5897455" cy="206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F05A9-BBF0-4D7A-9CCB-AFB31429C67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5387-CEF2-48FF-A45C-5923F8114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5387-CEF2-48FF-A45C-5923F811420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66F5E8-0A4A-4CBF-B3EA-D2D45BED1540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702F7B-BDCB-43A5-B0AE-322B8B43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016" y="1124744"/>
            <a:ext cx="8856984" cy="2952328"/>
          </a:xfrm>
        </p:spPr>
        <p:txBody>
          <a:bodyPr>
            <a:noAutofit/>
          </a:bodyPr>
          <a:lstStyle/>
          <a:p>
            <a:pPr algn="l"/>
            <a:r>
              <a:rPr lang="ru-RU" b="1" i="1" dirty="0" smtClean="0"/>
              <a:t>Отчет об исполнении бюджета Сосновоборского городского округа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4221088"/>
            <a:ext cx="252028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2015 год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9</a:t>
            </a:r>
            <a:r>
              <a:rPr lang="ru-RU" sz="3200" b="1" dirty="0" smtClean="0"/>
              <a:t>. </a:t>
            </a:r>
            <a:r>
              <a:rPr lang="ru-RU" sz="3200" b="1" dirty="0" smtClean="0"/>
              <a:t>Основные разделы расходов бюджета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419860"/>
          <a:ext cx="8643997" cy="53004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83569"/>
                <a:gridCol w="918306"/>
                <a:gridCol w="882033"/>
                <a:gridCol w="593434"/>
                <a:gridCol w="943538"/>
                <a:gridCol w="1008122"/>
                <a:gridCol w="503617"/>
                <a:gridCol w="971419"/>
                <a:gridCol w="639959"/>
              </a:tblGrid>
              <a:tr h="4316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Наименование КФСР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Изменения к 2014 году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% исп.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% исп.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в сумме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1045460,7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1036083,9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1145551,6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1131835,7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98,8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95751,8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109,2</a:t>
                      </a:r>
                    </a:p>
                  </a:txBody>
                  <a:tcPr marL="68580" marR="68580" marT="0" marB="0" anchor="b"/>
                </a:tc>
              </a:tr>
              <a:tr h="2265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386002,0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343263,5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88,9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466183,5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459725,7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98,6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116462,2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133,9</a:t>
                      </a:r>
                    </a:p>
                  </a:txBody>
                  <a:tcPr marL="68580" marR="68580" marT="0" marB="0" anchor="b"/>
                </a:tc>
              </a:tr>
              <a:tr h="358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296738,4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260463,5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87,8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308972,2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291827,0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94,5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31363,5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112,0</a:t>
                      </a:r>
                    </a:p>
                  </a:txBody>
                  <a:tcPr marL="68580" marR="68580" marT="0" marB="0" anchor="b"/>
                </a:tc>
              </a:tr>
              <a:tr h="24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222496,0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164799,4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74,1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328305,0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217834,9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65,8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53035,5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132,2</a:t>
                      </a:r>
                    </a:p>
                  </a:txBody>
                  <a:tcPr marL="68580" marR="68580" marT="0" marB="0" anchor="b"/>
                </a:tc>
              </a:tr>
              <a:tr h="358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+mn-lt"/>
                          <a:ea typeface="Times New Roman"/>
                          <a:cs typeface="Times New Roman"/>
                        </a:rPr>
                        <a:t>Жилищно</a:t>
                      </a: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 - коммунальное хозяйство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175135,8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127245,2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72,7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182183,6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151972,1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83,4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24726,9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119,4</a:t>
                      </a:r>
                    </a:p>
                  </a:txBody>
                  <a:tcPr marL="68580" marR="68580" marT="0" marB="0" anchor="b"/>
                </a:tc>
              </a:tr>
              <a:tr h="333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74732,9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66763,2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89,3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95422,6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90057,1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94,4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23293,8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134,9</a:t>
                      </a:r>
                    </a:p>
                  </a:txBody>
                  <a:tcPr marL="68580" marR="68580" marT="0" marB="0" anchor="b"/>
                </a:tc>
              </a:tr>
              <a:tr h="358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8631,6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8480,4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98,2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9185,0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9185,0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704,6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108,3</a:t>
                      </a:r>
                    </a:p>
                  </a:txBody>
                  <a:tcPr marL="68580" marR="68580" marT="0" marB="0" anchor="b"/>
                </a:tc>
              </a:tr>
              <a:tr h="358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6206,9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6197,0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99,8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6354,3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6353,3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156,3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102,5</a:t>
                      </a:r>
                    </a:p>
                  </a:txBody>
                  <a:tcPr marL="68580" marR="68580" marT="0" marB="0" anchor="b"/>
                </a:tc>
              </a:tr>
              <a:tr h="2158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Здравоохранение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4594,4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4594,3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-4594,3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666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5146,2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4471,0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7719,6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6178,2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1707,2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138,2</a:t>
                      </a:r>
                    </a:p>
                  </a:txBody>
                  <a:tcPr marL="68580" marR="68580" marT="0" marB="0" anchor="b"/>
                </a:tc>
              </a:tr>
              <a:tr h="333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1594,0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1594,0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1387,9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1275,0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91,7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-319,0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80,0</a:t>
                      </a:r>
                    </a:p>
                  </a:txBody>
                  <a:tcPr marL="68580" marR="68580" marT="0" marB="0" anchor="b"/>
                </a:tc>
              </a:tr>
              <a:tr h="537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311,7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311,7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70,5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70,5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-241,2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22,6</a:t>
                      </a:r>
                    </a:p>
                  </a:txBody>
                  <a:tcPr marL="68580" marR="68580" marT="0" marB="0" anchor="b"/>
                </a:tc>
              </a:tr>
              <a:tr h="313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2227050,6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2024267,1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90,9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2 551 335,8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2 366 314,5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92,7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342047,3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116,9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100392" y="1268760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692696"/>
            <a:ext cx="72008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Объекты адресной инвестиционной программы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51520" y="980728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8028384" y="1628800"/>
            <a:ext cx="936104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18916,1</a:t>
            </a:r>
            <a:r>
              <a:rPr lang="ru-RU" sz="1200" dirty="0" smtClean="0"/>
              <a:t> тыс. руб.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00392" y="2492896"/>
            <a:ext cx="936104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1753,8 </a:t>
            </a:r>
            <a:r>
              <a:rPr lang="ru-RU" sz="1200" dirty="0" smtClean="0"/>
              <a:t>тыс.руб.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28384" y="3429000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3653,8 </a:t>
            </a:r>
            <a:r>
              <a:rPr lang="ru-RU" sz="1200" dirty="0" smtClean="0"/>
              <a:t>тыс.руб.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8384" y="4365104"/>
            <a:ext cx="1008112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33889,8 </a:t>
            </a:r>
            <a:r>
              <a:rPr lang="ru-RU" sz="1200" dirty="0" smtClean="0"/>
              <a:t>тыс.руб.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0392" y="5301208"/>
            <a:ext cx="93610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1350,0 </a:t>
            </a:r>
            <a:r>
              <a:rPr lang="ru-RU" sz="1100" dirty="0" smtClean="0"/>
              <a:t>тыс.руб.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00392" y="5805264"/>
            <a:ext cx="936104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393,4 </a:t>
            </a:r>
            <a:r>
              <a:rPr lang="ru-RU" sz="1200" dirty="0" smtClean="0"/>
              <a:t>тыс</a:t>
            </a:r>
            <a:r>
              <a:rPr lang="ru-RU" sz="1100" dirty="0" smtClean="0"/>
              <a:t>.руб.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7092280" y="620688"/>
            <a:ext cx="1872208" cy="79208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59956,9</a:t>
            </a:r>
            <a:r>
              <a:rPr lang="ru-RU" sz="2400" b="1" dirty="0" smtClean="0"/>
              <a:t> </a:t>
            </a:r>
            <a:r>
              <a:rPr lang="ru-RU" sz="1600" dirty="0" smtClean="0"/>
              <a:t>тыс.руб.</a:t>
            </a:r>
            <a:endParaRPr lang="ru-RU" sz="1600" dirty="0"/>
          </a:p>
        </p:txBody>
      </p:sp>
    </p:spTree>
  </p:cSld>
  <p:clrMapOvr>
    <a:masterClrMapping/>
  </p:clrMapOvr>
  <p:transition spd="slow">
    <p:pull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sborma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354" y="1268760"/>
            <a:ext cx="5242774" cy="5333666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251520" y="620688"/>
            <a:ext cx="856895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Строительство детских игровых площадок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2v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120129"/>
            <a:ext cx="1872208" cy="1752222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708920"/>
            <a:ext cx="409984" cy="307092"/>
          </a:xfrm>
          <a:prstGeom prst="hexagon">
            <a:avLst/>
          </a:prstGeom>
          <a:ln>
            <a:solidFill>
              <a:srgbClr val="FF0000"/>
            </a:solidFill>
          </a:ln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6309320"/>
            <a:ext cx="409984" cy="307092"/>
          </a:xfrm>
          <a:prstGeom prst="hexagon">
            <a:avLst/>
          </a:prstGeom>
          <a:ln>
            <a:solidFill>
              <a:srgbClr val="FF0000"/>
            </a:solidFill>
          </a:ln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365104"/>
            <a:ext cx="409984" cy="307092"/>
          </a:xfrm>
          <a:prstGeom prst="hexagon">
            <a:avLst/>
          </a:prstGeom>
          <a:ln>
            <a:solidFill>
              <a:srgbClr val="FF0000"/>
            </a:solidFill>
          </a:ln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1340768"/>
            <a:ext cx="409984" cy="307092"/>
          </a:xfrm>
          <a:prstGeom prst="hexagon">
            <a:avLst/>
          </a:prstGeom>
          <a:ln>
            <a:solidFill>
              <a:srgbClr val="FF0000"/>
            </a:solidFill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012160" y="2924944"/>
          <a:ext cx="2903984" cy="20882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03984"/>
              </a:tblGrid>
              <a:tr h="522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мкр.8 ул. Красных Фортов 4,6,8; 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мкр.9 ул.Красных Фортов 5,9;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мкр.10А ул. Молодежная 37,39,41;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мкр.9 ул. Молодежная 7,9;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3" y="5157192"/>
            <a:ext cx="1872579" cy="1402626"/>
          </a:xfrm>
          <a:prstGeom prst="hexagon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 spd="slow"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1</a:t>
            </a:r>
            <a:r>
              <a:rPr lang="en-US" sz="2800" dirty="0" smtClean="0"/>
              <a:t>0</a:t>
            </a:r>
            <a:r>
              <a:rPr lang="ru-RU" sz="2800" dirty="0" smtClean="0"/>
              <a:t>. </a:t>
            </a:r>
            <a:r>
              <a:rPr lang="ru-RU" sz="2800" dirty="0" smtClean="0"/>
              <a:t>Исполнение Муниципальных программ </a:t>
            </a:r>
            <a:r>
              <a:rPr lang="ru-RU" sz="2800" dirty="0" err="1" smtClean="0"/>
              <a:t>Сосновоборского</a:t>
            </a:r>
            <a:r>
              <a:rPr lang="ru-RU" sz="2800" dirty="0" smtClean="0"/>
              <a:t> городского округа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7" y="1500171"/>
          <a:ext cx="8501123" cy="5242967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000661"/>
                <a:gridCol w="1357322"/>
                <a:gridCol w="1302254"/>
                <a:gridCol w="840886"/>
              </a:tblGrid>
              <a:tr h="380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/>
                        <a:t>Наименование МП</a:t>
                      </a:r>
                      <a:endParaRPr lang="ru-RU" sz="11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/>
                        <a:t>Ассигнования </a:t>
                      </a:r>
                      <a:r>
                        <a:rPr lang="ru-RU" sz="1150" dirty="0" smtClean="0"/>
                        <a:t>2015  </a:t>
                      </a:r>
                      <a:r>
                        <a:rPr lang="ru-RU" sz="1150" dirty="0"/>
                        <a:t>год</a:t>
                      </a:r>
                      <a:endParaRPr lang="ru-RU" sz="11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/>
                        <a:t>Расход по ЛС</a:t>
                      </a:r>
                      <a:endParaRPr lang="ru-RU" sz="115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/>
                        <a:t>% исп.</a:t>
                      </a:r>
                      <a:endParaRPr lang="ru-RU" sz="11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</a:tr>
              <a:tr h="376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</a:rPr>
                        <a:t>МП "Жилище в Сосновоборском городском округе на 2014-2020 годы"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22 869 139,38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22 869 136,38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570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</a:rPr>
                        <a:t>МП "Стимулирование экономической активности малого и среднего предпринимательства в Сосновоборском городском округе на 2014-2020 годы"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3 672 343,00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3 672 343,00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445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"Управление муниципальным имуществом Сосновоборского городского округа на период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34 585 912,23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24 611 064,13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71,20%</a:t>
                      </a:r>
                    </a:p>
                  </a:txBody>
                  <a:tcPr marL="9525" marR="9525" marT="9525" marB="0" anchor="b"/>
                </a:tc>
              </a:tr>
              <a:tr h="380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"Медико-социальная поддержка отдельных категорий граждан в Сосновоборском городском округе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336 051 591,59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332 432 705,67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98,90%</a:t>
                      </a:r>
                    </a:p>
                  </a:txBody>
                  <a:tcPr marL="9525" marR="9525" marT="9525" marB="0" anchor="b"/>
                </a:tc>
              </a:tr>
              <a:tr h="380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"Современное образование в Сосновоборском городском округе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1 053 020 933,05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1 042 351 831,31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99,00%</a:t>
                      </a:r>
                    </a:p>
                  </a:txBody>
                  <a:tcPr marL="9525" marR="9525" marT="9525" marB="0" anchor="b"/>
                </a:tc>
              </a:tr>
              <a:tr h="268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"Культура Сосновоборского городского округа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147 934 188,41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147 417 165,88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99,70%</a:t>
                      </a:r>
                    </a:p>
                  </a:txBody>
                  <a:tcPr marL="9525" marR="9525" marT="9525" marB="0" anchor="b"/>
                </a:tc>
              </a:tr>
              <a:tr h="380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"Физическая культур, спорт и молодежная политика Сосновоборского городского округа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37 435 925,13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35 735 876,24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95,50%</a:t>
                      </a:r>
                    </a:p>
                  </a:txBody>
                  <a:tcPr marL="9525" marR="9525" marT="9525" marB="0" anchor="b"/>
                </a:tc>
              </a:tr>
              <a:tr h="471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"Инвестиционная программа капитального строительства в Сосновоборском городском округе на 2014-2016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188 260 862,61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68 756 652,79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36,50%</a:t>
                      </a:r>
                    </a:p>
                  </a:txBody>
                  <a:tcPr marL="9525" marR="9525" marT="9525" marB="0" anchor="b"/>
                </a:tc>
              </a:tr>
              <a:tr h="380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"Городское хозяйство Сосновоборского городского округа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318 994 865,69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296 227 581,42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92,90%</a:t>
                      </a:r>
                    </a:p>
                  </a:txBody>
                  <a:tcPr marL="9525" marR="9525" marT="9525" marB="0" anchor="b"/>
                </a:tc>
              </a:tr>
              <a:tr h="45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"Развитие информационного общества в Сосновоборском городском округе на 2014-2020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14 000 465,60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13 950 835,86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99,60%</a:t>
                      </a:r>
                    </a:p>
                  </a:txBody>
                  <a:tcPr marL="9525" marR="9525" marT="9525" marB="0" anchor="b"/>
                </a:tc>
              </a:tr>
              <a:tr h="463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</a:rPr>
                        <a:t>МП "Безопасность жизнедеятельности населения в Сосновоборском городском округе на 2014-2016 годы"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7 719 610,94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6 178 197,94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80,00%</a:t>
                      </a:r>
                    </a:p>
                  </a:txBody>
                  <a:tcPr marL="9525" marR="9525" marT="9525" marB="0" anchor="b"/>
                </a:tc>
              </a:tr>
              <a:tr h="190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</a:rPr>
                        <a:t> ИТОГО по 11 МП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2 164 545 837,63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1 994 203 390,62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92,1%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363272" cy="1066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</a:t>
            </a:r>
            <a:r>
              <a:rPr lang="en-US" sz="3200" b="1" smtClean="0"/>
              <a:t>1</a:t>
            </a:r>
            <a:r>
              <a:rPr lang="ru-RU" sz="3200" b="1" smtClean="0"/>
              <a:t>.Общие </a:t>
            </a:r>
            <a:r>
              <a:rPr lang="ru-RU" sz="3200" b="1" dirty="0" smtClean="0"/>
              <a:t>итоги исполнения местного бюджета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276872"/>
          <a:ext cx="8568952" cy="301833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52467"/>
                <a:gridCol w="1067811"/>
                <a:gridCol w="1038269"/>
                <a:gridCol w="798858"/>
                <a:gridCol w="1071182"/>
                <a:gridCol w="1022785"/>
                <a:gridCol w="810972"/>
                <a:gridCol w="1306608"/>
              </a:tblGrid>
              <a:tr h="3716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2014 </a:t>
                      </a:r>
                      <a:r>
                        <a:rPr lang="ru-RU" sz="1400" b="1" dirty="0"/>
                        <a:t>г.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2015г</a:t>
                      </a:r>
                      <a:r>
                        <a:rPr lang="ru-RU" sz="1400" b="1" dirty="0"/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План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Факт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% </a:t>
                      </a:r>
                      <a:endParaRPr lang="ru-RU" sz="1400" b="1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/>
                        <a:t>испол-нения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План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Факт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% </a:t>
                      </a:r>
                      <a:endParaRPr lang="ru-RU" sz="1400" b="1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/>
                        <a:t>испол-нения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Темп роста исполнения </a:t>
                      </a:r>
                      <a:r>
                        <a:rPr lang="ru-RU" sz="1400" b="1" dirty="0" smtClean="0"/>
                        <a:t>2015 </a:t>
                      </a:r>
                      <a:r>
                        <a:rPr lang="ru-RU" sz="1400" b="1" dirty="0"/>
                        <a:t>года к </a:t>
                      </a:r>
                      <a:r>
                        <a:rPr lang="ru-RU" sz="1400" b="1" dirty="0" smtClean="0"/>
                        <a:t>2014 </a:t>
                      </a:r>
                      <a:r>
                        <a:rPr lang="ru-RU" sz="1400" b="1" dirty="0"/>
                        <a:t>году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</a:tr>
              <a:tr h="478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2 175057,2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2 175416,4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100,0%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2395082,1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2340510,0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97,7%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107,6%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</a:tr>
              <a:tr h="478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Расходы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2 227050,6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2 024267,1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90,9%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2551335,8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2366314,5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91,6%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115,4%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</a:tr>
              <a:tr h="693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Дефицит (-), </a:t>
                      </a:r>
                      <a:r>
                        <a:rPr lang="ru-RU" sz="1400" b="1" dirty="0" err="1"/>
                        <a:t>профицит</a:t>
                      </a:r>
                      <a:r>
                        <a:rPr lang="ru-RU" sz="1400" b="1" dirty="0"/>
                        <a:t> (+)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-51 993,4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151 149,3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-156253,7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-25804,5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5" marR="43405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84368" y="1916832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1.Поступления налоговых платежей во все уровни бюджета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20888"/>
          <a:ext cx="8280920" cy="2808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64296"/>
                <a:gridCol w="1296144"/>
                <a:gridCol w="1440160"/>
                <a:gridCol w="1440160"/>
                <a:gridCol w="1440160"/>
              </a:tblGrid>
              <a:tr h="44439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2014г.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2015г.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Удельный вес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Удельный вес</a:t>
                      </a:r>
                    </a:p>
                  </a:txBody>
                  <a:tcPr marL="68580" marR="68580" marT="0" marB="0"/>
                </a:tc>
              </a:tr>
              <a:tr h="4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Федеральный бюджет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2 104 297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32,2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1 209 095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21,6 %</a:t>
                      </a:r>
                    </a:p>
                  </a:txBody>
                  <a:tcPr marL="68580" marR="68580" marT="0" marB="0"/>
                </a:tc>
              </a:tr>
              <a:tr h="4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Областной бюджет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3 410 474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3 357 781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60,1 %</a:t>
                      </a:r>
                    </a:p>
                  </a:txBody>
                  <a:tcPr marL="68580" marR="68580" marT="0" marB="0"/>
                </a:tc>
              </a:tr>
              <a:tr h="4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Местный бюджет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1 016 623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1 020 500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18,3 %</a:t>
                      </a:r>
                    </a:p>
                  </a:txBody>
                  <a:tcPr marL="68580" marR="68580" marT="0" marB="0"/>
                </a:tc>
              </a:tr>
              <a:tr h="4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6 531 394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5 587 376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100 %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40352" y="2060848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058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</a:t>
            </a:r>
            <a:r>
              <a:rPr lang="ru-RU" b="1" dirty="0" smtClean="0"/>
              <a:t>. Поступление доходов местного  бюджета.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420888"/>
          <a:ext cx="8858313" cy="273127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28892"/>
                <a:gridCol w="1071570"/>
                <a:gridCol w="1143008"/>
                <a:gridCol w="1000132"/>
                <a:gridCol w="1214446"/>
                <a:gridCol w="1143008"/>
                <a:gridCol w="857257"/>
              </a:tblGrid>
              <a:tr h="27638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2014г.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2015г.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исп.</a:t>
                      </a:r>
                      <a:endParaRPr lang="ru-RU" sz="14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1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исп.</a:t>
                      </a:r>
                      <a:endParaRPr lang="ru-RU" sz="14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Собственные 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доходы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в т.ч. налоговые доходы</a:t>
                      </a: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          неналоговые доходы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1 292 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859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984 908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307 951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1 320 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632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1 014 348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306 284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102,1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103,0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1 319 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245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1 049 825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269 420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1 270 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348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1 018 960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251 388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96,3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97,1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93,3</a:t>
                      </a:r>
                    </a:p>
                  </a:txBody>
                  <a:tcPr marL="68580" marR="68580" marT="0" marB="0" anchor="ctr"/>
                </a:tc>
              </a:tr>
              <a:tr h="567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Безвозмездные </a:t>
                      </a: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поступления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882 198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854 784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96,9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1 075 837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1 070 162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99,5</a:t>
                      </a:r>
                    </a:p>
                  </a:txBody>
                  <a:tcPr marL="68580" marR="68580" marT="0" marB="0" anchor="ctr"/>
                </a:tc>
              </a:tr>
              <a:tr h="603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2 175 057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2 175 416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2 395 082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2 340 510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97,7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28384" y="2060848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 </a:t>
            </a:r>
            <a:r>
              <a:rPr lang="ru-RU" b="1" dirty="0" smtClean="0"/>
              <a:t>Основные виды безвозмездных поступлений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9"/>
          <a:ext cx="8712969" cy="4375923"/>
        </p:xfrm>
        <a:graphic>
          <a:graphicData uri="http://schemas.openxmlformats.org/drawingml/2006/table">
            <a:tbl>
              <a:tblPr lastRow="1">
                <a:tableStyleId>{284E427A-3D55-4303-BF80-6455036E1DE7}</a:tableStyleId>
              </a:tblPr>
              <a:tblGrid>
                <a:gridCol w="391390"/>
                <a:gridCol w="2500330"/>
                <a:gridCol w="1000132"/>
                <a:gridCol w="1071570"/>
                <a:gridCol w="785818"/>
                <a:gridCol w="1143008"/>
                <a:gridCol w="1071570"/>
                <a:gridCol w="749151"/>
              </a:tblGrid>
              <a:tr h="33641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2014г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2015г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1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% исп.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% исп.</a:t>
                      </a:r>
                    </a:p>
                  </a:txBody>
                  <a:tcPr marL="68580" marR="68580" marT="0" marB="0"/>
                </a:tc>
              </a:tr>
              <a:tr h="383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744 357,6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736 116,1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891 681,8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888 303,5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99,6</a:t>
                      </a:r>
                    </a:p>
                  </a:txBody>
                  <a:tcPr marL="68580" marR="68580" marT="0" marB="0" anchor="ctr"/>
                </a:tc>
              </a:tr>
              <a:tr h="383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89 484,7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87 694,9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135 733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135 606,4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/>
                </a:tc>
              </a:tr>
              <a:tr h="37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35 336,2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35 106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99,3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33 728,7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33 728,7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28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Дотации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12 969,2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12 969,2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14 639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14 639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822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Безвозмездные поступления от негосударственных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822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-17 151,6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-2 171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4589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882 197,7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854 784,6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96,9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1 075 837,5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1 070 161,6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99,5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28384" y="1772816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72008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4</a:t>
            </a:r>
            <a:r>
              <a:rPr lang="ru-RU" sz="2400" b="1" dirty="0" smtClean="0"/>
              <a:t>. </a:t>
            </a:r>
            <a:r>
              <a:rPr lang="ru-RU" sz="2400" b="1" dirty="0" smtClean="0"/>
              <a:t>Количественное соотношение безвозмездных поступлений</a:t>
            </a:r>
            <a:endParaRPr lang="ru-RU" sz="2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1643049"/>
          <a:ext cx="8143932" cy="3032719"/>
        </p:xfrm>
        <a:graphic>
          <a:graphicData uri="http://schemas.openxmlformats.org/drawingml/2006/table">
            <a:tbl>
              <a:tblPr/>
              <a:tblGrid>
                <a:gridCol w="3714776"/>
                <a:gridCol w="2214578"/>
                <a:gridCol w="2214578"/>
              </a:tblGrid>
              <a:tr h="41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2014г.</a:t>
                      </a:r>
                      <a:endParaRPr lang="ru-RU" sz="14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2015г.</a:t>
                      </a:r>
                      <a:endParaRPr lang="ru-RU" sz="14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Дотации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Безвозмездные поступления от </a:t>
                      </a:r>
                      <a:r>
                        <a:rPr lang="ru-RU" sz="1200" dirty="0" err="1">
                          <a:latin typeface="Georgia" pitchFamily="18" charset="0"/>
                          <a:ea typeface="Times New Roman"/>
                          <a:cs typeface="Times New Roman"/>
                        </a:rPr>
                        <a:t>негосударствен-ных</a:t>
                      </a: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 организаций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4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4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696" marR="42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0412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5</a:t>
            </a:r>
            <a:r>
              <a:rPr lang="ru-RU" sz="3200" b="1" dirty="0" smtClean="0"/>
              <a:t>. </a:t>
            </a:r>
            <a:r>
              <a:rPr lang="ru-RU" sz="3200" b="1" dirty="0" smtClean="0"/>
              <a:t>Основные виды собственных доходов бюджета</a:t>
            </a:r>
            <a:endParaRPr lang="ru-RU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40352" y="1988840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2276872"/>
          <a:ext cx="8147530" cy="408392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44417"/>
                <a:gridCol w="1152128"/>
                <a:gridCol w="1171463"/>
                <a:gridCol w="1039761"/>
                <a:gridCol w="1039761"/>
              </a:tblGrid>
              <a:tr h="49872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 2014г.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Факт 2015г.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Изменения 2015 г. к 2014 г.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в сумме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746 898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738 980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-7 918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-1,1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110 177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100 903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-9 274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-8,4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Доход от аренды земли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106 625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121 756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15 131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+14,2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Доход от продажи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78 793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40 234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-38 559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-48,9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77 829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85 843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8 014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+10,3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Доход от аренды помещения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56 152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52 206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-3 946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-7,0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Транспортный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40 528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50 882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10 354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+25,5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Прочие доходы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103 630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79 544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-24 086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-23,2</a:t>
                      </a: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1 320 632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1 270 348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-50 284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-3,8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</a:t>
            </a:r>
            <a:r>
              <a:rPr lang="ru-RU" b="1" dirty="0" smtClean="0"/>
              <a:t>. </a:t>
            </a:r>
            <a:r>
              <a:rPr lang="ru-RU" b="1" dirty="0" smtClean="0"/>
              <a:t>Недоимка налоговых и неналоговых платежей в бюджет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2132856"/>
          <a:ext cx="8136904" cy="37581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13556"/>
                <a:gridCol w="1396595"/>
                <a:gridCol w="1468135"/>
                <a:gridCol w="1646450"/>
                <a:gridCol w="1512168"/>
              </a:tblGrid>
              <a:tr h="50405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на 01.01.2015г.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на 01.01.2016г.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Изменения к 2014г.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Изменения к 2014г.</a:t>
                      </a:r>
                    </a:p>
                  </a:txBody>
                  <a:tcPr marL="68580" marR="68580" marT="0" marB="0"/>
                </a:tc>
              </a:tr>
              <a:tr h="282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в сумме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в %</a:t>
                      </a:r>
                    </a:p>
                  </a:txBody>
                  <a:tcPr marL="68580" marR="68580" marT="0" marB="0"/>
                </a:tc>
              </a:tr>
              <a:tr h="293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Аренда помещения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48 252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59 729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+11 477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+23,8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Транспортный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28 866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33 434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+4 568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+15,8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Аренда земли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24 041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34 124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+10 083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+41,9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10 786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12 169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+1 383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+12,8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НДФЛ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7 680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2 509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-5 171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-67,3</a:t>
                      </a: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УСН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4 378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4 374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ЕНВД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2 668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2 383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-285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-10,7</a:t>
                      </a:r>
                    </a:p>
                  </a:txBody>
                  <a:tcPr marL="68580" marR="68580" marT="0" marB="0"/>
                </a:tc>
              </a:tr>
              <a:tr h="20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1 990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2 267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+277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+13,9</a:t>
                      </a:r>
                    </a:p>
                  </a:txBody>
                  <a:tcPr marL="68580" marR="68580" marT="0" marB="0"/>
                </a:tc>
              </a:tr>
              <a:tr h="373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128 661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150 989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+22 328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+17,4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40352" y="1844824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984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7</a:t>
            </a:r>
            <a:r>
              <a:rPr lang="ru-RU" sz="2800" b="1" dirty="0" smtClean="0"/>
              <a:t>. </a:t>
            </a:r>
            <a:r>
              <a:rPr lang="ru-RU" sz="2800" b="1" dirty="0" smtClean="0"/>
              <a:t>Информация о доходах на одного жителя по </a:t>
            </a:r>
            <a:r>
              <a:rPr lang="ru-RU" sz="2800" b="1" dirty="0" err="1" smtClean="0"/>
              <a:t>Сосновоборскому</a:t>
            </a:r>
            <a:r>
              <a:rPr lang="ru-RU" sz="2800" b="1" dirty="0" smtClean="0"/>
              <a:t> городскому округу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988840"/>
          <a:ext cx="8640959" cy="439248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99968"/>
                <a:gridCol w="1090928"/>
                <a:gridCol w="1065488"/>
                <a:gridCol w="1325409"/>
                <a:gridCol w="926984"/>
                <a:gridCol w="926984"/>
                <a:gridCol w="1002599"/>
                <a:gridCol w="1002599"/>
              </a:tblGrid>
              <a:tr h="41100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Численность населения на 01.01.2016 (уточненная)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Всего доходов</a:t>
                      </a: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Доходы на 1 жителя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Налоговые доходы и дотация на выравнивание бюджетной обеспеченности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Неналоговые доходы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Субсидии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Всего доходов (8=3/2)</a:t>
                      </a:r>
                    </a:p>
                  </a:txBody>
                  <a:tcPr marL="68580" marR="68580" marT="0" marB="0"/>
                </a:tc>
              </a:tr>
              <a:tr h="204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руб./чел.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руб./чел.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руб./чел.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руб./чел.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руб./чел.</a:t>
                      </a:r>
                    </a:p>
                  </a:txBody>
                  <a:tcPr marL="68580" marR="68580" marT="0" marB="0" anchor="ctr"/>
                </a:tc>
              </a:tr>
              <a:tr h="204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</a:tr>
              <a:tr h="503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2014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67 386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2 175 416,4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15 053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4 545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1 301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10 924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32 283</a:t>
                      </a:r>
                    </a:p>
                  </a:txBody>
                  <a:tcPr marL="68580" marR="68580" marT="0" marB="0" anchor="ctr"/>
                </a:tc>
              </a:tr>
              <a:tr h="49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67 608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2 340 510,0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15 072</a:t>
                      </a:r>
                      <a:endParaRPr lang="ru-RU" sz="1200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3 718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2 006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13 139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Georgia" pitchFamily="18" charset="0"/>
                          <a:ea typeface="Times New Roman"/>
                          <a:cs typeface="Times New Roman"/>
                        </a:rPr>
                        <a:t>34 619</a:t>
                      </a:r>
                      <a:endParaRPr lang="ru-RU" sz="120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Изменение </a:t>
                      </a:r>
                      <a:endParaRPr lang="ru-RU" sz="1200" dirty="0" smtClean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(+, </a:t>
                      </a: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-)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+222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+165 093,6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-827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+705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+2 215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+2 336</a:t>
                      </a:r>
                    </a:p>
                  </a:txBody>
                  <a:tcPr marL="68580" marR="68580" marT="0" marB="0" anchor="ctr"/>
                </a:tc>
              </a:tr>
              <a:tr h="1022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Занимаемое место среди  </a:t>
                      </a:r>
                      <a:r>
                        <a:rPr lang="ru-RU" sz="1200" dirty="0" err="1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муниципаль-ных</a:t>
                      </a:r>
                      <a:r>
                        <a:rPr lang="ru-RU" sz="1200" dirty="0" smtClean="0">
                          <a:latin typeface="Georg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районов в 2015 году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 pitchFamily="18" charset="0"/>
                          <a:ea typeface="Times New Roman"/>
                          <a:cs typeface="Times New Roman"/>
                        </a:rPr>
                        <a:t>11*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ru-RU" sz="1200" dirty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13*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381328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*исходя из численности населения на 01.01.2015</a:t>
            </a:r>
            <a:endParaRPr lang="ru-RU" sz="12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</a:t>
            </a:r>
            <a:r>
              <a:rPr lang="ru-RU" b="1" dirty="0" smtClean="0"/>
              <a:t>. </a:t>
            </a:r>
            <a:r>
              <a:rPr lang="ru-RU" b="1" dirty="0" smtClean="0"/>
              <a:t>Главные распорядители бюджетных средств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204864"/>
          <a:ext cx="8712967" cy="40102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91522"/>
                <a:gridCol w="857256"/>
                <a:gridCol w="857256"/>
                <a:gridCol w="500066"/>
                <a:gridCol w="1000132"/>
                <a:gridCol w="928694"/>
                <a:gridCol w="896991"/>
                <a:gridCol w="674645"/>
                <a:gridCol w="820810"/>
                <a:gridCol w="785595"/>
              </a:tblGrid>
              <a:tr h="6018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Наименование ГРБС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изменения к 2014 году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% исп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% исп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  <a:cs typeface="Times New Roman"/>
                        </a:rPr>
                        <a:t>в сумме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в %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1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Комитет образования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978259,5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970198,2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1 083 534,2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1 071 622,9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-11911,3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101 424,7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110,5</a:t>
                      </a:r>
                    </a:p>
                  </a:txBody>
                  <a:tcPr marL="68580" marR="68580" marT="0" marB="0" anchor="ctr"/>
                </a:tc>
              </a:tr>
              <a:tr h="4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Администрация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844914,8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686796,2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1 019 096,3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864 605,6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-154490,7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177 809,4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125,9</a:t>
                      </a:r>
                    </a:p>
                  </a:txBody>
                  <a:tcPr marL="68580" marR="68580" marT="0" marB="0" anchor="ctr"/>
                </a:tc>
              </a:tr>
              <a:tr h="300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КСЗН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306543,4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296057,3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360 120,0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356 471,9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-3648,1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60 414,6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120,4</a:t>
                      </a:r>
                    </a:p>
                  </a:txBody>
                  <a:tcPr marL="68580" marR="68580" marT="0" marB="0" anchor="ctr"/>
                </a:tc>
              </a:tr>
              <a:tr h="300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КУМИ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73756,3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48893,1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61 942,2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48 277,9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-13664,3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77,9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-615,2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98,7</a:t>
                      </a:r>
                    </a:p>
                  </a:txBody>
                  <a:tcPr marL="68580" marR="68580" marT="0" marB="0" anchor="ctr"/>
                </a:tc>
              </a:tr>
              <a:tr h="51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Комитет финансов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14461,6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13436,0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16 490,3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15 412,8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-1077,6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93,5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1 976,8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114,7</a:t>
                      </a:r>
                    </a:p>
                  </a:txBody>
                  <a:tcPr marL="68580" marR="68580" marT="0" marB="0" anchor="ctr"/>
                </a:tc>
              </a:tr>
              <a:tr h="370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Совет депутатов 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9115,0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8886,3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97,5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10 152,7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9 923,4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-229,3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  <a:cs typeface="Times New Roman"/>
                        </a:rPr>
                        <a:t>97,7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1 037,1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111,7</a:t>
                      </a:r>
                    </a:p>
                  </a:txBody>
                  <a:tcPr marL="68580" marR="68580" marT="0" marB="0" anchor="ctr"/>
                </a:tc>
              </a:tr>
              <a:tr h="465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n-lt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2227050,6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+mn-lt"/>
                          <a:ea typeface="Times New Roman"/>
                          <a:cs typeface="Times New Roman"/>
                        </a:rPr>
                        <a:t>2024267,1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+mn-lt"/>
                          <a:ea typeface="Times New Roman"/>
                          <a:cs typeface="Times New Roman"/>
                        </a:rPr>
                        <a:t>90,9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+mn-lt"/>
                          <a:ea typeface="Times New Roman"/>
                          <a:cs typeface="Times New Roman"/>
                        </a:rPr>
                        <a:t>2 551 335,8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2 366 314,5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+mn-lt"/>
                          <a:ea typeface="Times New Roman"/>
                          <a:cs typeface="Times New Roman"/>
                        </a:rPr>
                        <a:t>-185021,3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92,7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342 047,4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+mn-lt"/>
                          <a:ea typeface="Times New Roman"/>
                          <a:cs typeface="Times New Roman"/>
                        </a:rPr>
                        <a:t>116,9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100392" y="1844824"/>
            <a:ext cx="822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тыс. руб.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1750</TotalTime>
  <Words>1979</Words>
  <Application>Microsoft Office PowerPoint</Application>
  <PresentationFormat>Экран (4:3)</PresentationFormat>
  <Paragraphs>683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Отчет об исполнении бюджета Сосновоборского городского округа  </vt:lpstr>
      <vt:lpstr>1.Поступления налоговых платежей во все уровни бюджета</vt:lpstr>
      <vt:lpstr>2. Поступление доходов местного  бюджета. </vt:lpstr>
      <vt:lpstr>3. Основные виды безвозмездных поступлений</vt:lpstr>
      <vt:lpstr>4. Количественное соотношение безвозмездных поступлений</vt:lpstr>
      <vt:lpstr>5. Основные виды собственных доходов бюджета</vt:lpstr>
      <vt:lpstr>6. Недоимка налоговых и неналоговых платежей в бюджет</vt:lpstr>
      <vt:lpstr>7. Информация о доходах на одного жителя по Сосновоборскому городскому округу </vt:lpstr>
      <vt:lpstr>8. Главные распорядители бюджетных средств</vt:lpstr>
      <vt:lpstr>9. Основные разделы расходов бюджета</vt:lpstr>
      <vt:lpstr>Слайд 11</vt:lpstr>
      <vt:lpstr>Слайд 12</vt:lpstr>
      <vt:lpstr>10. Исполнение Муниципальных программ Сосновоборского городского округа</vt:lpstr>
      <vt:lpstr>11.Общие итоги исполнения местного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КФ-Траулько Е.Е.</dc:creator>
  <cp:lastModifiedBy>КФ-Козенко А.В.</cp:lastModifiedBy>
  <cp:revision>175</cp:revision>
  <dcterms:created xsi:type="dcterms:W3CDTF">2015-02-11T11:37:43Z</dcterms:created>
  <dcterms:modified xsi:type="dcterms:W3CDTF">2016-05-12T07:56:43Z</dcterms:modified>
</cp:coreProperties>
</file>