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2"/>
  </p:notesMasterIdLst>
  <p:sldIdLst>
    <p:sldId id="256" r:id="rId2"/>
    <p:sldId id="285" r:id="rId3"/>
    <p:sldId id="277" r:id="rId4"/>
    <p:sldId id="278" r:id="rId5"/>
    <p:sldId id="279" r:id="rId6"/>
    <p:sldId id="280" r:id="rId7"/>
    <p:sldId id="281" r:id="rId8"/>
    <p:sldId id="282" r:id="rId9"/>
    <p:sldId id="283" r:id="rId10"/>
    <p:sldId id="284" r:id="rId11"/>
  </p:sldIdLst>
  <p:sldSz cx="12192000" cy="6858000"/>
  <p:notesSz cx="6808788" cy="99409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0000"/>
    <a:srgbClr val="EBEBE2"/>
    <a:srgbClr val="FDFDFD"/>
    <a:srgbClr val="14662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8D230F3-CF80-4859-8CE7-A43EE81993B5}" styleName="Светлый стиль 1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098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-990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0475" cy="49877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6737" y="0"/>
            <a:ext cx="2950475" cy="49877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F1864D-0C7C-445D-9DF7-58E2C4216348}" type="datetimeFigureOut">
              <a:rPr lang="ru-RU" smtClean="0"/>
              <a:pPr/>
              <a:t>18.12.2023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1243013"/>
            <a:ext cx="5961062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0879" y="4784070"/>
            <a:ext cx="5447030" cy="3914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2154"/>
            <a:ext cx="2950475" cy="49877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6737" y="9442154"/>
            <a:ext cx="2950475" cy="49877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017FDA-A098-4A10-97FF-7532E64AFEE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97193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017FDA-A098-4A10-97FF-7532E64AFEE9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245168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017FDA-A098-4A10-97FF-7532E64AFEE9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528334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017FDA-A098-4A10-97FF-7532E64AFEE9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031295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F7283-792D-432B-81BF-99BD240E96FE}" type="datetime1">
              <a:rPr lang="ru-RU" smtClean="0"/>
              <a:pPr/>
              <a:t>18.12.2023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30507-7CFD-40D3-BE80-34575CC4252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302367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C01A0-0C8A-4BFC-814E-534E7FFCEFA3}" type="datetime1">
              <a:rPr lang="ru-RU" smtClean="0"/>
              <a:pPr/>
              <a:t>18.12.2023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30507-7CFD-40D3-BE80-34575CC4252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623094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C8B84-D7D9-4A47-B4EF-1311C614A294}" type="datetime1">
              <a:rPr lang="ru-RU" smtClean="0"/>
              <a:pPr/>
              <a:t>18.12.2023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30507-7CFD-40D3-BE80-34575CC4252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580017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2D266-2F14-4324-8CF5-E28A951E68DF}" type="datetime1">
              <a:rPr lang="ru-RU" smtClean="0"/>
              <a:pPr/>
              <a:t>18.12.2023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30507-7CFD-40D3-BE80-34575CC4252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159299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3E605-B70F-4DD0-AC67-6A6EA2D6B51F}" type="datetime1">
              <a:rPr lang="ru-RU" smtClean="0"/>
              <a:pPr/>
              <a:t>18.12.2023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30507-7CFD-40D3-BE80-34575CC4252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71347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3B814-084C-42A1-B9E6-1643EE25ABE9}" type="datetime1">
              <a:rPr lang="ru-RU" smtClean="0"/>
              <a:pPr/>
              <a:t>18.12.2023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30507-7CFD-40D3-BE80-34575CC4252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308123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200B5-0845-48AD-8D7B-34CBA5E95F9D}" type="datetime1">
              <a:rPr lang="ru-RU" smtClean="0"/>
              <a:pPr/>
              <a:t>18.12.2023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30507-7CFD-40D3-BE80-34575CC4252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632624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E603E-F7E1-4399-92E1-9065A1BC4516}" type="datetime1">
              <a:rPr lang="ru-RU" smtClean="0"/>
              <a:pPr/>
              <a:t>18.12.2023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30507-7CFD-40D3-BE80-34575CC4252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230263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C50D3-D194-4FAE-BE74-13D8CCF25AAC}" type="datetime1">
              <a:rPr lang="ru-RU" smtClean="0"/>
              <a:pPr/>
              <a:t>18.12.2023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30507-7CFD-40D3-BE80-34575CC4252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355740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7FD8B-A17B-4DBC-B0A0-FFB2E39882C1}" type="datetime1">
              <a:rPr lang="ru-RU" smtClean="0"/>
              <a:pPr/>
              <a:t>18.12.2023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30507-7CFD-40D3-BE80-34575CC4252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257184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30171-E44A-4A90-A01D-89A136078256}" type="datetime1">
              <a:rPr lang="ru-RU" smtClean="0"/>
              <a:pPr/>
              <a:t>18.12.2023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30507-7CFD-40D3-BE80-34575CC4252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219080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DFDF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C57583-E3B0-4B95-A75F-8A2A423CCC03}" type="datetime1">
              <a:rPr lang="ru-RU" smtClean="0"/>
              <a:pPr/>
              <a:t>18.12.2023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C30507-7CFD-40D3-BE80-34575CC4252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001441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BEBE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206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969118191"/>
              </p:ext>
            </p:extLst>
          </p:nvPr>
        </p:nvGraphicFramePr>
        <p:xfrm>
          <a:off x="289071" y="5052060"/>
          <a:ext cx="6373640" cy="5791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373640">
                  <a:extLst>
                    <a:ext uri="{9D8B030D-6E8A-4147-A177-3AD203B41FA5}">
                      <a16:colId xmlns:a16="http://schemas.microsoft.com/office/drawing/2014/main" xmlns="" val="3085618143"/>
                    </a:ext>
                  </a:extLst>
                </a:gridCol>
              </a:tblGrid>
              <a:tr h="571499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alibri Light" panose="020F0302020204030204" pitchFamily="34" charset="0"/>
                          <a:ea typeface="Times New Roman" charset="0"/>
                          <a:cs typeface="Calibri Light" panose="020F0302020204030204" pitchFamily="34" charset="0"/>
                        </a:rPr>
                        <a:t>Сивец Светлана Викторовна, </a:t>
                      </a:r>
                      <a:br>
                        <a:rPr lang="ru-RU" sz="16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alibri Light" panose="020F0302020204030204" pitchFamily="34" charset="0"/>
                          <a:ea typeface="Times New Roman" charset="0"/>
                          <a:cs typeface="Calibri Light" panose="020F0302020204030204" pitchFamily="34" charset="0"/>
                        </a:rPr>
                      </a:br>
                      <a:endParaRPr lang="ru-RU" sz="1600" dirty="0" smtClean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alibri Light" panose="020F0302020204030204" pitchFamily="34" charset="0"/>
                        <a:ea typeface="Times New Roman" charset="0"/>
                        <a:cs typeface="Calibri Light" panose="020F0302020204030204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EB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82795875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555389" y="2731006"/>
            <a:ext cx="908122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atin typeface="Calibri Light" panose="020F0302020204030204" pitchFamily="34" charset="0"/>
                <a:ea typeface="Times New Roman" charset="0"/>
                <a:cs typeface="Calibri Light" panose="020F0302020204030204" pitchFamily="34" charset="0"/>
              </a:rPr>
              <a:t>ИЗМЕНЕНИЯ ФЕДЕРАЛЬНЫХ СТАНДАРТОВ ГОСУДАРСТВЕННЫХ ФИНАНСОВ ПО ПОВЫШЕНИЮ РОЛИ РУКОВОДИТЕЛЕЙ СУБЪЕКТОВ УЧЕТА В ОБЕСПЕЧЕНИИ ДОСТОВЕРНОСТИ ОТЧЕТНОСТИ</a:t>
            </a: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837633997"/>
              </p:ext>
            </p:extLst>
          </p:nvPr>
        </p:nvGraphicFramePr>
        <p:xfrm>
          <a:off x="4376565" y="6286501"/>
          <a:ext cx="3438867" cy="57149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438867">
                  <a:extLst>
                    <a:ext uri="{9D8B030D-6E8A-4147-A177-3AD203B41FA5}">
                      <a16:colId xmlns:a16="http://schemas.microsoft.com/office/drawing/2014/main" xmlns="" val="3085618143"/>
                    </a:ext>
                  </a:extLst>
                </a:gridCol>
              </a:tblGrid>
              <a:tr h="571499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i="1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alibri Light" panose="020F0302020204030204" pitchFamily="34" charset="0"/>
                          <a:ea typeface="Times New Roman" charset="0"/>
                          <a:cs typeface="Calibri Light" panose="020F0302020204030204" pitchFamily="34" charset="0"/>
                        </a:rPr>
                        <a:t>Ноябрь 2023 г.</a:t>
                      </a:r>
                      <a:endParaRPr lang="ru-RU" sz="1600" i="1" dirty="0" smtClean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alibri Light" panose="020F0302020204030204" pitchFamily="34" charset="0"/>
                        <a:ea typeface="Times New Roman" charset="0"/>
                        <a:cs typeface="Calibri Light" panose="020F0302020204030204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EB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827958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7488697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30507-7CFD-40D3-BE80-34575CC42527}" type="slidenum">
              <a:rPr lang="ru-RU" smtClean="0"/>
              <a:pPr/>
              <a:t>10</a:t>
            </a:fld>
            <a:endParaRPr lang="ru-RU"/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645990" y="783091"/>
            <a:ext cx="10900020" cy="501162"/>
          </a:xfrm>
          <a:prstGeom prst="rect">
            <a:avLst/>
          </a:prstGeom>
        </p:spPr>
        <p:txBody>
          <a:bodyPr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  <a:t>ИЗМЕНЕНИЯ В СГС «УЧЕТНАЯ ПОЛИТИКА»</a:t>
            </a:r>
            <a:endParaRPr lang="ru-RU" sz="24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109026801"/>
              </p:ext>
            </p:extLst>
          </p:nvPr>
        </p:nvGraphicFramePr>
        <p:xfrm>
          <a:off x="645990" y="1433146"/>
          <a:ext cx="10900020" cy="3851063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5450010">
                  <a:extLst>
                    <a:ext uri="{9D8B030D-6E8A-4147-A177-3AD203B41FA5}">
                      <a16:colId xmlns:a16="http://schemas.microsoft.com/office/drawing/2014/main" xmlns="" val="3346745579"/>
                    </a:ext>
                  </a:extLst>
                </a:gridCol>
                <a:gridCol w="5450010">
                  <a:extLst>
                    <a:ext uri="{9D8B030D-6E8A-4147-A177-3AD203B41FA5}">
                      <a16:colId xmlns:a16="http://schemas.microsoft.com/office/drawing/2014/main" xmlns="" val="1024771615"/>
                    </a:ext>
                  </a:extLst>
                </a:gridCol>
              </a:tblGrid>
              <a:tr h="46745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+mj-lt"/>
                        </a:rPr>
                        <a:t>ПРИЛОЖЕНИЕ № 1</a:t>
                      </a: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+mj-lt"/>
                        </a:rPr>
                        <a:t>ПРИЛОЖЕНИЕ № 2</a:t>
                      </a: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11545774"/>
                  </a:ext>
                </a:extLst>
              </a:tr>
              <a:tr h="3383613">
                <a:tc>
                  <a:txBody>
                    <a:bodyPr/>
                    <a:lstStyle/>
                    <a:p>
                      <a:pPr indent="28956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ОБЩИЕ ТРЕБОВАНИЯ К ОРГАНИЗАЦИИ ИНВЕНТАРИЗАЦИИ АКТИВОВ И ОБЯЗАТЕЛЬСТВ, ОСУЩЕСТВЛЯЕМОЙ В ЦЕЛЯХ ОБЕСПЕЧЕНИЯ ДОСТОВЕРНОСТИ ДАННЫХ БУХГАЛТЕРСКОГО УЧЕТА, БУХГАЛТЕРСКОЙ (ФИНАНСОВОЙ) ОТЧЕТНОСТИ</a:t>
                      </a: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3429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ОБЩИЕ ТРЕБОВАНИЯ К ГРАФИКУ ДОКУМЕНТООБОРОТА </a:t>
                      </a:r>
                      <a:br>
                        <a:rPr lang="ru-RU" sz="1600" b="1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600" b="1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 (ИЛИ) ПОРЯДКУ ВЗАИМОДЕЙСТВИЯ СТРУКТУРНЫХ ПОДРАЗДЕЛЕНИЙ СУБЪЕКТОВ ЦЕНТРАЛИЗОВАННОЙ БУХГАЛТЕРИИ И (ИЛИ) ЛИЦ, ОТВЕТСТВЕННЫХ ЗА ОФОРМЛЕНИЕ ФАКТОВ ХОЗЯЙСТВЕННОЙ ЖИЗНИ, ПО ПРЕДОСТАВЛЕНИЮ ПЕРВИЧНЫХ УЧЕТНЫХ ДОКУМЕНТОВ ДЛЯ ВЕДЕНИЯ БУХГАЛТЕРСКОГО УЧЕТА</a:t>
                      </a: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837058105"/>
                  </a:ext>
                </a:extLst>
              </a:tr>
            </a:tbl>
          </a:graphicData>
        </a:graphic>
      </p:graphicFrame>
      <p:sp>
        <p:nvSpPr>
          <p:cNvPr id="8" name="Равнобедренный треугольник 7"/>
          <p:cNvSpPr/>
          <p:nvPr/>
        </p:nvSpPr>
        <p:spPr>
          <a:xfrm>
            <a:off x="508000" y="6356350"/>
            <a:ext cx="1828800" cy="501650"/>
          </a:xfrm>
          <a:prstGeom prst="triangle">
            <a:avLst/>
          </a:prstGeom>
          <a:solidFill>
            <a:schemeClr val="accent4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Равнобедренный треугольник 8"/>
          <p:cNvSpPr/>
          <p:nvPr/>
        </p:nvSpPr>
        <p:spPr>
          <a:xfrm>
            <a:off x="244231" y="6525479"/>
            <a:ext cx="1153746" cy="342900"/>
          </a:xfrm>
          <a:prstGeom prst="triangle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Равнобедренный треугольник 9"/>
          <p:cNvSpPr/>
          <p:nvPr/>
        </p:nvSpPr>
        <p:spPr>
          <a:xfrm flipV="1">
            <a:off x="10195293" y="0"/>
            <a:ext cx="1828800" cy="501650"/>
          </a:xfrm>
          <a:prstGeom prst="triangle">
            <a:avLst/>
          </a:prstGeom>
          <a:solidFill>
            <a:schemeClr val="accent4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Равнобедренный треугольник 10"/>
          <p:cNvSpPr/>
          <p:nvPr/>
        </p:nvSpPr>
        <p:spPr>
          <a:xfrm flipV="1">
            <a:off x="9952039" y="-841"/>
            <a:ext cx="1153746" cy="342900"/>
          </a:xfrm>
          <a:prstGeom prst="triangle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212897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30507-7CFD-40D3-BE80-34575CC42527}" type="slidenum">
              <a:rPr lang="ru-RU" smtClean="0"/>
              <a:pPr/>
              <a:t>2</a:t>
            </a:fld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2868" y="228146"/>
            <a:ext cx="4961793" cy="6336747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454833" y="202163"/>
            <a:ext cx="4898967" cy="63887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3422014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30507-7CFD-40D3-BE80-34575CC42527}" type="slidenum">
              <a:rPr lang="ru-RU" smtClean="0"/>
              <a:pPr/>
              <a:t>3</a:t>
            </a:fld>
            <a:endParaRPr lang="ru-RU"/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508000" y="296256"/>
            <a:ext cx="11176000" cy="501162"/>
          </a:xfrm>
          <a:prstGeom prst="rect">
            <a:avLst/>
          </a:prstGeom>
        </p:spPr>
        <p:txBody>
          <a:bodyPr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  <a:t>ИЗМЕНЕНИЯ В СГС «КОНЦЕПТУАЛЬНЫЕ ОСНОВЫ»</a:t>
            </a:r>
            <a:endParaRPr lang="ru-RU" sz="24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508000" y="872572"/>
            <a:ext cx="11176000" cy="385417"/>
          </a:xfrm>
          <a:prstGeom prst="rect">
            <a:avLst/>
          </a:prstGeom>
        </p:spPr>
        <p:txBody>
          <a:bodyPr anchor="ctr">
            <a:normAutofit fontScale="97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400" b="1" i="1" dirty="0" smtClean="0">
                <a:solidFill>
                  <a:schemeClr val="accent6">
                    <a:lumMod val="50000"/>
                  </a:schemeClr>
                </a:solidFill>
              </a:rPr>
              <a:t>пункт 2</a:t>
            </a:r>
            <a:endParaRPr lang="ru-RU" sz="2400" b="1" i="1" dirty="0">
              <a:solidFill>
                <a:schemeClr val="accent6">
                  <a:lumMod val="50000"/>
                </a:schemeClr>
              </a:solidFill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49320867"/>
              </p:ext>
            </p:extLst>
          </p:nvPr>
        </p:nvGraphicFramePr>
        <p:xfrm>
          <a:off x="645990" y="1333144"/>
          <a:ext cx="10900020" cy="4452916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5450010">
                  <a:extLst>
                    <a:ext uri="{9D8B030D-6E8A-4147-A177-3AD203B41FA5}">
                      <a16:colId xmlns:a16="http://schemas.microsoft.com/office/drawing/2014/main" xmlns="" val="3346745579"/>
                    </a:ext>
                  </a:extLst>
                </a:gridCol>
                <a:gridCol w="5450010">
                  <a:extLst>
                    <a:ext uri="{9D8B030D-6E8A-4147-A177-3AD203B41FA5}">
                      <a16:colId xmlns:a16="http://schemas.microsoft.com/office/drawing/2014/main" xmlns="" val="1024771615"/>
                    </a:ext>
                  </a:extLst>
                </a:gridCol>
              </a:tblGrid>
              <a:tr h="53909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+mj-lt"/>
                        </a:rPr>
                        <a:t>ДЕЙСТВУЮЩАЯ РЕДАКЦИЯ</a:t>
                      </a: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+mj-lt"/>
                        </a:rPr>
                        <a:t>РЕДАКЦИЯ С УЧЕТОМ ИЗМЕНЕНИЙ</a:t>
                      </a: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11545774"/>
                  </a:ext>
                </a:extLst>
              </a:tr>
              <a:tr h="3902202">
                <a:tc>
                  <a:txBody>
                    <a:bodyPr/>
                    <a:lstStyle/>
                    <a:p>
                      <a:pPr indent="28956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+mj-lt"/>
                        </a:rPr>
                        <a:t>2. Настоящий Стандарт определяет основные правила (способы) ведения бухгалтерского учета субъектами бухгалтерского учета, объекты бухгалтерского учета, общие правила признания (прекращения признания) их в бухгалтерском учете, оценку (денежное измерение), а также методы оценки (денежного измерения) объектов бухгалтерского учета, общие требования к порядку формирования информации, раскрываемой в бухгалтерской (финансовой) отчетности, и ее качественные характеристики, основные принципы (допущения) подготовки бухгалтерской (финансовой) отчетности субъектами бухгалтерской (финансовой) отчетности, а также </a:t>
                      </a:r>
                      <a:r>
                        <a:rPr lang="ru-RU" sz="1600" b="1" strike="sngStrike" dirty="0">
                          <a:effectLst/>
                          <a:latin typeface="+mj-lt"/>
                        </a:rPr>
                        <a:t>основные</a:t>
                      </a:r>
                      <a:r>
                        <a:rPr lang="ru-RU" sz="1600" dirty="0">
                          <a:effectLst/>
                          <a:latin typeface="+mj-lt"/>
                        </a:rPr>
                        <a:t> требования к инвентаризации активов и обязательств</a:t>
                      </a:r>
                      <a:r>
                        <a:rPr lang="ru-RU" sz="1600" b="1" strike="sngStrike" dirty="0">
                          <a:effectLst/>
                          <a:latin typeface="+mj-lt"/>
                        </a:rPr>
                        <a:t>, осуществляемой в целях обеспечения достоверности данных бухгалтерского учета, бухгалтерской (финансовой) отчетности</a:t>
                      </a:r>
                      <a:r>
                        <a:rPr lang="ru-RU" sz="1600" b="0" dirty="0">
                          <a:effectLst/>
                          <a:latin typeface="+mj-lt"/>
                        </a:rPr>
                        <a:t>.</a:t>
                      </a:r>
                      <a:endParaRPr lang="ru-RU" sz="1600" b="0" dirty="0">
                        <a:solidFill>
                          <a:srgbClr val="000000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+mj-lt"/>
                        </a:rPr>
                        <a:t>2. Настоящий Стандарт определяет основные правила (способы) ведения бухгалтерского учета субъектами бухгалтерского учета, объекты бухгалтерского учета, общие правила признания (прекращения признания) их в бухгалтерском учете, оценку (денежное измерение), а также методы оценки (денежного измерения) объектов бухгалтерского учета, общие требования к порядку формирования информации, раскрываемой в бухгалтерской (финансовой) отчетности, и ее качественные характеристики, основные принципы (допущения) подготовки бухгалтерской (финансовой) отчетности субъектами бухгалтерской (финансовой) отчетности, а также требования к инвентаризации активов и обязательств.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837058105"/>
                  </a:ext>
                </a:extLst>
              </a:tr>
            </a:tbl>
          </a:graphicData>
        </a:graphic>
      </p:graphicFrame>
      <p:sp>
        <p:nvSpPr>
          <p:cNvPr id="10" name="Равнобедренный треугольник 9"/>
          <p:cNvSpPr/>
          <p:nvPr/>
        </p:nvSpPr>
        <p:spPr>
          <a:xfrm>
            <a:off x="508000" y="6356350"/>
            <a:ext cx="1828800" cy="501650"/>
          </a:xfrm>
          <a:prstGeom prst="triangle">
            <a:avLst/>
          </a:prstGeom>
          <a:solidFill>
            <a:schemeClr val="accent4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Равнобедренный треугольник 10"/>
          <p:cNvSpPr/>
          <p:nvPr/>
        </p:nvSpPr>
        <p:spPr>
          <a:xfrm>
            <a:off x="244231" y="6525479"/>
            <a:ext cx="1153746" cy="342900"/>
          </a:xfrm>
          <a:prstGeom prst="triangle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Равнобедренный треугольник 11"/>
          <p:cNvSpPr/>
          <p:nvPr/>
        </p:nvSpPr>
        <p:spPr>
          <a:xfrm flipV="1">
            <a:off x="10195293" y="0"/>
            <a:ext cx="1828800" cy="501650"/>
          </a:xfrm>
          <a:prstGeom prst="triangle">
            <a:avLst/>
          </a:prstGeom>
          <a:solidFill>
            <a:schemeClr val="accent4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Равнобедренный треугольник 12"/>
          <p:cNvSpPr/>
          <p:nvPr/>
        </p:nvSpPr>
        <p:spPr>
          <a:xfrm flipV="1">
            <a:off x="9952039" y="-841"/>
            <a:ext cx="1153746" cy="342900"/>
          </a:xfrm>
          <a:prstGeom prst="triangle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702566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30507-7CFD-40D3-BE80-34575CC42527}" type="slidenum">
              <a:rPr lang="ru-RU" smtClean="0"/>
              <a:pPr/>
              <a:t>4</a:t>
            </a:fld>
            <a:endParaRPr lang="ru-RU"/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508000" y="296256"/>
            <a:ext cx="11176000" cy="501162"/>
          </a:xfrm>
          <a:prstGeom prst="rect">
            <a:avLst/>
          </a:prstGeom>
        </p:spPr>
        <p:txBody>
          <a:bodyPr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  <a:t>ИЗМЕНЕНИЯ В СГС «КОНЦЕПТУАЛЬНЫЕ ОСНОВЫ»</a:t>
            </a:r>
            <a:endParaRPr lang="ru-RU" sz="24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508000" y="872572"/>
            <a:ext cx="11176000" cy="385417"/>
          </a:xfrm>
          <a:prstGeom prst="rect">
            <a:avLst/>
          </a:prstGeom>
        </p:spPr>
        <p:txBody>
          <a:bodyPr anchor="ctr">
            <a:normAutofit fontScale="97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400" b="1" i="1" dirty="0" smtClean="0">
                <a:solidFill>
                  <a:schemeClr val="accent6">
                    <a:lumMod val="50000"/>
                  </a:schemeClr>
                </a:solidFill>
              </a:rPr>
              <a:t>подпункт </a:t>
            </a:r>
            <a:r>
              <a:rPr lang="ru-RU" sz="2400" b="1" i="1" dirty="0">
                <a:solidFill>
                  <a:schemeClr val="accent6">
                    <a:lumMod val="50000"/>
                  </a:schemeClr>
                </a:solidFill>
              </a:rPr>
              <a:t>«е» пункта 14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21327334"/>
              </p:ext>
            </p:extLst>
          </p:nvPr>
        </p:nvGraphicFramePr>
        <p:xfrm>
          <a:off x="645990" y="1333143"/>
          <a:ext cx="10900020" cy="4441295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5450010">
                  <a:extLst>
                    <a:ext uri="{9D8B030D-6E8A-4147-A177-3AD203B41FA5}">
                      <a16:colId xmlns:a16="http://schemas.microsoft.com/office/drawing/2014/main" xmlns="" val="3346745579"/>
                    </a:ext>
                  </a:extLst>
                </a:gridCol>
                <a:gridCol w="5450010">
                  <a:extLst>
                    <a:ext uri="{9D8B030D-6E8A-4147-A177-3AD203B41FA5}">
                      <a16:colId xmlns:a16="http://schemas.microsoft.com/office/drawing/2014/main" xmlns="" val="1024771615"/>
                    </a:ext>
                  </a:extLst>
                </a:gridCol>
              </a:tblGrid>
              <a:tr h="53909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+mj-lt"/>
                        </a:rPr>
                        <a:t>ДЕЙСТВУЮЩАЯ РЕДАКЦИЯ</a:t>
                      </a: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+mj-lt"/>
                        </a:rPr>
                        <a:t>РЕДАКЦИЯ С УЧЕТОМ ИЗМЕНЕНИЙ</a:t>
                      </a: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11545774"/>
                  </a:ext>
                </a:extLst>
              </a:tr>
              <a:tr h="3902202">
                <a:tc>
                  <a:txBody>
                    <a:bodyPr/>
                    <a:lstStyle/>
                    <a:p>
                      <a:pPr indent="28956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е) правила документооборота </a:t>
                      </a:r>
                      <a:r>
                        <a:rPr lang="ru-RU" sz="1600" b="1" strike="sngStrike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и</a:t>
                      </a: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технология обработки учетной информации, </a:t>
                      </a:r>
                      <a:r>
                        <a:rPr lang="ru-RU" sz="1600" b="1" strike="sngStrike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в том числе</a:t>
                      </a: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порядок и сроки передачи первичных (сводных) учетных документов для отражения в бухгалтерском учете </a:t>
                      </a:r>
                      <a:r>
                        <a:rPr lang="ru-RU" sz="1600" b="1" strike="sngStrike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в соответствии с утвержденными графиком документооборота и (или) порядками взаимодействия структурных подразделений субъектов централизованной бухгалтерии и (или) лиц, ответственных за оформление фактов хозяйственной жизни, по предоставлению первичных учетных документов для ведения бухгалтерского учета;</a:t>
                      </a:r>
                      <a:endParaRPr lang="ru-RU" sz="1600" b="0" dirty="0">
                        <a:solidFill>
                          <a:srgbClr val="000000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е) правила документооборота, технология обработки учетной информации, порядок и сроки передачи первичных (сводных) учетных документов для отражения в бухгалтерском учете, </a:t>
                      </a:r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в том числе порядок взаимодействия между централизованной бухгалтерией и субъектами централизованного учета по обеспечению документального оформления фактов хозяйственной жизни, представления (получения) документов (сведений), необходимых для осуществления централизованной бухгалтерией переданных полномочий, а также по представлению субъектам централизованного учета документов (сведений), сформированных (используемых) при осуществлении централизованной бухгалтерией переданных полномочий, в соответствии с утвержденным графиком документооборота;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837058105"/>
                  </a:ext>
                </a:extLst>
              </a:tr>
            </a:tbl>
          </a:graphicData>
        </a:graphic>
      </p:graphicFrame>
      <p:sp>
        <p:nvSpPr>
          <p:cNvPr id="8" name="Равнобедренный треугольник 7"/>
          <p:cNvSpPr/>
          <p:nvPr/>
        </p:nvSpPr>
        <p:spPr>
          <a:xfrm>
            <a:off x="508000" y="6356350"/>
            <a:ext cx="1828800" cy="501650"/>
          </a:xfrm>
          <a:prstGeom prst="triangle">
            <a:avLst/>
          </a:prstGeom>
          <a:solidFill>
            <a:schemeClr val="accent4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Равнобедренный треугольник 8"/>
          <p:cNvSpPr/>
          <p:nvPr/>
        </p:nvSpPr>
        <p:spPr>
          <a:xfrm>
            <a:off x="244231" y="6525479"/>
            <a:ext cx="1153746" cy="342900"/>
          </a:xfrm>
          <a:prstGeom prst="triangle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Равнобедренный треугольник 9"/>
          <p:cNvSpPr/>
          <p:nvPr/>
        </p:nvSpPr>
        <p:spPr>
          <a:xfrm flipV="1">
            <a:off x="10195293" y="0"/>
            <a:ext cx="1828800" cy="501650"/>
          </a:xfrm>
          <a:prstGeom prst="triangle">
            <a:avLst/>
          </a:prstGeom>
          <a:solidFill>
            <a:schemeClr val="accent4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Равнобедренный треугольник 10"/>
          <p:cNvSpPr/>
          <p:nvPr/>
        </p:nvSpPr>
        <p:spPr>
          <a:xfrm flipV="1">
            <a:off x="9952039" y="-841"/>
            <a:ext cx="1153746" cy="342900"/>
          </a:xfrm>
          <a:prstGeom prst="triangle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180326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30507-7CFD-40D3-BE80-34575CC42527}" type="slidenum">
              <a:rPr lang="ru-RU" smtClean="0"/>
              <a:pPr/>
              <a:t>5</a:t>
            </a:fld>
            <a:endParaRPr lang="ru-RU"/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508000" y="296256"/>
            <a:ext cx="11176000" cy="501162"/>
          </a:xfrm>
          <a:prstGeom prst="rect">
            <a:avLst/>
          </a:prstGeom>
        </p:spPr>
        <p:txBody>
          <a:bodyPr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  <a:t>ИЗМЕНЕНИЯ В СГС «КОНЦЕПТУАЛЬНЫЕ ОСНОВЫ»</a:t>
            </a:r>
            <a:endParaRPr lang="ru-RU" sz="24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508000" y="872572"/>
            <a:ext cx="11176000" cy="385417"/>
          </a:xfrm>
          <a:prstGeom prst="rect">
            <a:avLst/>
          </a:prstGeom>
        </p:spPr>
        <p:txBody>
          <a:bodyPr anchor="ctr">
            <a:normAutofit fontScale="97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400" b="1" i="1" dirty="0" smtClean="0">
                <a:solidFill>
                  <a:schemeClr val="accent6">
                    <a:lumMod val="50000"/>
                  </a:schemeClr>
                </a:solidFill>
              </a:rPr>
              <a:t>пункт 15</a:t>
            </a:r>
            <a:endParaRPr lang="ru-RU" sz="2400" b="1" i="1" dirty="0">
              <a:solidFill>
                <a:schemeClr val="accent6">
                  <a:lumMod val="50000"/>
                </a:schemeClr>
              </a:solidFill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978771565"/>
              </p:ext>
            </p:extLst>
          </p:nvPr>
        </p:nvGraphicFramePr>
        <p:xfrm>
          <a:off x="645990" y="1333143"/>
          <a:ext cx="10900020" cy="4441295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5450010">
                  <a:extLst>
                    <a:ext uri="{9D8B030D-6E8A-4147-A177-3AD203B41FA5}">
                      <a16:colId xmlns:a16="http://schemas.microsoft.com/office/drawing/2014/main" xmlns="" val="3346745579"/>
                    </a:ext>
                  </a:extLst>
                </a:gridCol>
                <a:gridCol w="5450010">
                  <a:extLst>
                    <a:ext uri="{9D8B030D-6E8A-4147-A177-3AD203B41FA5}">
                      <a16:colId xmlns:a16="http://schemas.microsoft.com/office/drawing/2014/main" xmlns="" val="1024771615"/>
                    </a:ext>
                  </a:extLst>
                </a:gridCol>
              </a:tblGrid>
              <a:tr h="53909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+mj-lt"/>
                        </a:rPr>
                        <a:t>ДЕЙСТВУЮЩАЯ РЕДАКЦИЯ</a:t>
                      </a:r>
                      <a:endParaRPr lang="ru-RU" sz="1400" b="1" dirty="0">
                        <a:solidFill>
                          <a:srgbClr val="000000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+mj-lt"/>
                        </a:rPr>
                        <a:t>РЕДАКЦИЯ С УЧЕТОМ ИЗМЕНЕНИЙ</a:t>
                      </a:r>
                      <a:endParaRPr lang="ru-RU" sz="1400" b="1" dirty="0">
                        <a:solidFill>
                          <a:srgbClr val="000000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11545774"/>
                  </a:ext>
                </a:extLst>
              </a:tr>
              <a:tr h="3902202">
                <a:tc>
                  <a:txBody>
                    <a:bodyPr/>
                    <a:lstStyle/>
                    <a:p>
                      <a:pPr indent="28956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b="0" dirty="0">
                        <a:solidFill>
                          <a:srgbClr val="000000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Организация ведения бухгалтерского учета и хранения документов бухгалтерского учета осуществляется руководителем субъекта учета.</a:t>
                      </a:r>
                    </a:p>
                    <a:p>
                      <a:pPr indent="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В целях организации формирования первичных учетных документов, их своевременного предоставления (передачи) для отражения в бухгалтерском учете, в том числе в случае, если ведение бухгалтерского учета и (или) составление бухгалтерской (финансовой) отчетности передано в соответствии с законодательством Российской Федерации иному учреждению (централизованной бухгалтерии), и обеспечения их хранения руководителем субъекта учета определяются в соответствии с утвержденным графиком документооборота правила документооборота, предусматривающие обязанность ответственных за оформление совершаемых фактов хозяйственной жизни лиц составлять первичные (сводные) учетные документы, порядок, технологию и сроки составления, передачи (предоставления) первичных (сводных) учетных документов для отражения их в бухгалтерском учете, а также порядок организации и обеспечения (осуществления) внутреннего контроля совершаемых фактов хозяйственной жизни.</a:t>
                      </a:r>
                    </a:p>
                  </a:txBody>
                  <a:tcPr marL="68580" marR="68580" marT="0" marB="0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837058105"/>
                  </a:ext>
                </a:extLst>
              </a:tr>
            </a:tbl>
          </a:graphicData>
        </a:graphic>
      </p:graphicFrame>
      <p:sp>
        <p:nvSpPr>
          <p:cNvPr id="8" name="Равнобедренный треугольник 7"/>
          <p:cNvSpPr/>
          <p:nvPr/>
        </p:nvSpPr>
        <p:spPr>
          <a:xfrm>
            <a:off x="508000" y="6356350"/>
            <a:ext cx="1828800" cy="501650"/>
          </a:xfrm>
          <a:prstGeom prst="triangle">
            <a:avLst/>
          </a:prstGeom>
          <a:solidFill>
            <a:schemeClr val="accent4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Равнобедренный треугольник 8"/>
          <p:cNvSpPr/>
          <p:nvPr/>
        </p:nvSpPr>
        <p:spPr>
          <a:xfrm>
            <a:off x="244231" y="6525479"/>
            <a:ext cx="1153746" cy="342900"/>
          </a:xfrm>
          <a:prstGeom prst="triangle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Равнобедренный треугольник 9"/>
          <p:cNvSpPr/>
          <p:nvPr/>
        </p:nvSpPr>
        <p:spPr>
          <a:xfrm flipV="1">
            <a:off x="10195293" y="0"/>
            <a:ext cx="1828800" cy="501650"/>
          </a:xfrm>
          <a:prstGeom prst="triangle">
            <a:avLst/>
          </a:prstGeom>
          <a:solidFill>
            <a:schemeClr val="accent4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Равнобедренный треугольник 10"/>
          <p:cNvSpPr/>
          <p:nvPr/>
        </p:nvSpPr>
        <p:spPr>
          <a:xfrm flipV="1">
            <a:off x="9952039" y="-841"/>
            <a:ext cx="1153746" cy="342900"/>
          </a:xfrm>
          <a:prstGeom prst="triangle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043406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30507-7CFD-40D3-BE80-34575CC42527}" type="slidenum">
              <a:rPr lang="ru-RU" smtClean="0"/>
              <a:pPr/>
              <a:t>6</a:t>
            </a:fld>
            <a:endParaRPr lang="ru-RU"/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508000" y="296256"/>
            <a:ext cx="11176000" cy="501162"/>
          </a:xfrm>
          <a:prstGeom prst="rect">
            <a:avLst/>
          </a:prstGeom>
        </p:spPr>
        <p:txBody>
          <a:bodyPr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  <a:t>ИЗМЕНЕНИЯ В СГС «КОНЦЕПТУАЛЬНЫЕ ОСНОВЫ»</a:t>
            </a:r>
            <a:endParaRPr lang="ru-RU" sz="24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508000" y="872572"/>
            <a:ext cx="11176000" cy="385417"/>
          </a:xfrm>
          <a:prstGeom prst="rect">
            <a:avLst/>
          </a:prstGeom>
        </p:spPr>
        <p:txBody>
          <a:bodyPr anchor="ctr">
            <a:normAutofit fontScale="97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400" b="1" i="1" dirty="0" smtClean="0">
                <a:solidFill>
                  <a:schemeClr val="accent6">
                    <a:lumMod val="50000"/>
                  </a:schemeClr>
                </a:solidFill>
              </a:rPr>
              <a:t>абзац </a:t>
            </a:r>
            <a:r>
              <a:rPr lang="ru-RU" sz="2400" b="1" i="1" dirty="0">
                <a:solidFill>
                  <a:schemeClr val="accent6">
                    <a:lumMod val="50000"/>
                  </a:schemeClr>
                </a:solidFill>
              </a:rPr>
              <a:t>второй пункта </a:t>
            </a:r>
            <a:r>
              <a:rPr lang="ru-RU" sz="2400" b="1" i="1" dirty="0" smtClean="0">
                <a:solidFill>
                  <a:schemeClr val="accent6">
                    <a:lumMod val="50000"/>
                  </a:schemeClr>
                </a:solidFill>
              </a:rPr>
              <a:t>79 и пункт 80</a:t>
            </a:r>
            <a:endParaRPr lang="ru-RU" sz="2400" b="1" i="1" dirty="0">
              <a:solidFill>
                <a:schemeClr val="accent6">
                  <a:lumMod val="50000"/>
                </a:schemeClr>
              </a:solidFill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415600364"/>
              </p:ext>
            </p:extLst>
          </p:nvPr>
        </p:nvGraphicFramePr>
        <p:xfrm>
          <a:off x="645990" y="1333143"/>
          <a:ext cx="10900020" cy="389828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5450010">
                  <a:extLst>
                    <a:ext uri="{9D8B030D-6E8A-4147-A177-3AD203B41FA5}">
                      <a16:colId xmlns:a16="http://schemas.microsoft.com/office/drawing/2014/main" xmlns="" val="3346745579"/>
                    </a:ext>
                  </a:extLst>
                </a:gridCol>
                <a:gridCol w="5450010">
                  <a:extLst>
                    <a:ext uri="{9D8B030D-6E8A-4147-A177-3AD203B41FA5}">
                      <a16:colId xmlns:a16="http://schemas.microsoft.com/office/drawing/2014/main" xmlns="" val="1024771615"/>
                    </a:ext>
                  </a:extLst>
                </a:gridCol>
              </a:tblGrid>
              <a:tr h="55827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+mj-lt"/>
                        </a:rPr>
                        <a:t>ДЕЙСТВУЮЩАЯ РЕДАКЦИЯ</a:t>
                      </a: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+mj-lt"/>
                        </a:rPr>
                        <a:t>РЕДАКЦИЯ С УЧЕТОМ ИЗМЕНЕНИЙ</a:t>
                      </a: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11545774"/>
                  </a:ext>
                </a:extLst>
              </a:tr>
              <a:tr h="920171">
                <a:tc>
                  <a:txBody>
                    <a:bodyPr/>
                    <a:lstStyle/>
                    <a:p>
                      <a:pPr indent="28956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При инвентаризации выявляется фактическое наличие </a:t>
                      </a:r>
                      <a:r>
                        <a:rPr lang="ru-RU" sz="1600" b="1" strike="sngStrike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активов и обязательств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, которое сопоставляется с данными регистров бухгалтерского учета.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При инвентаризации выявляется фактическое наличие </a:t>
                      </a: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объектов бухгалтерского учета</a:t>
                      </a: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, которое сопоставляется с данными регистров бухгалтерского учета.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837058105"/>
                  </a:ext>
                </a:extLst>
              </a:tr>
              <a:tr h="2419831">
                <a:tc>
                  <a:txBody>
                    <a:bodyPr/>
                    <a:lstStyle/>
                    <a:p>
                      <a:pPr indent="28956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80. Инвентаризация активов и обязательств проводится по основаниям, в сроки и в порядке, </a:t>
                      </a:r>
                      <a:r>
                        <a:rPr lang="ru-RU" sz="1600" b="1" strike="sngStrike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установленным субъектом учета в рамках формирования своей учетной политики, а также в случаях, когда проведение инвентаризации является обязательным.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80. Инвентаризация активов и обязательств проводится, </a:t>
                      </a: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если иное не установлено при обязательном проведении инвентаризации,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по основаниям, </a:t>
                      </a: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перечню объектов, подлежащих инвентаризации,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в сроки и порядке, </a:t>
                      </a: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определяемыми с учетом требований, установленных нормативными правовыми актами, регулирующими ведение бухгалтерского учета и составление бухгалтерской (финансовой) отчетности, субъектом учета в рамках формирования своей учетной политики.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720083101"/>
                  </a:ext>
                </a:extLst>
              </a:tr>
            </a:tbl>
          </a:graphicData>
        </a:graphic>
      </p:graphicFrame>
      <p:sp>
        <p:nvSpPr>
          <p:cNvPr id="8" name="Равнобедренный треугольник 7"/>
          <p:cNvSpPr/>
          <p:nvPr/>
        </p:nvSpPr>
        <p:spPr>
          <a:xfrm>
            <a:off x="508000" y="6356350"/>
            <a:ext cx="1828800" cy="501650"/>
          </a:xfrm>
          <a:prstGeom prst="triangle">
            <a:avLst/>
          </a:prstGeom>
          <a:solidFill>
            <a:schemeClr val="accent4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Равнобедренный треугольник 8"/>
          <p:cNvSpPr/>
          <p:nvPr/>
        </p:nvSpPr>
        <p:spPr>
          <a:xfrm>
            <a:off x="244231" y="6525479"/>
            <a:ext cx="1153746" cy="342900"/>
          </a:xfrm>
          <a:prstGeom prst="triangle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Равнобедренный треугольник 9"/>
          <p:cNvSpPr/>
          <p:nvPr/>
        </p:nvSpPr>
        <p:spPr>
          <a:xfrm flipV="1">
            <a:off x="10195293" y="0"/>
            <a:ext cx="1828800" cy="501650"/>
          </a:xfrm>
          <a:prstGeom prst="triangle">
            <a:avLst/>
          </a:prstGeom>
          <a:solidFill>
            <a:schemeClr val="accent4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Равнобедренный треугольник 10"/>
          <p:cNvSpPr/>
          <p:nvPr/>
        </p:nvSpPr>
        <p:spPr>
          <a:xfrm flipV="1">
            <a:off x="9952039" y="-841"/>
            <a:ext cx="1153746" cy="342900"/>
          </a:xfrm>
          <a:prstGeom prst="triangle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037776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30507-7CFD-40D3-BE80-34575CC42527}" type="slidenum">
              <a:rPr lang="ru-RU" smtClean="0"/>
              <a:pPr/>
              <a:t>7</a:t>
            </a:fld>
            <a:endParaRPr lang="ru-RU"/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645990" y="478987"/>
            <a:ext cx="10900020" cy="501162"/>
          </a:xfrm>
          <a:prstGeom prst="rect">
            <a:avLst/>
          </a:prstGeom>
        </p:spPr>
        <p:txBody>
          <a:bodyPr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  <a:t>ИЗМЕНЕНИЯ В СГС «УЧЕТНАЯ ПОЛИТИКА»</a:t>
            </a:r>
            <a:endParaRPr lang="ru-RU" sz="24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645990" y="980149"/>
            <a:ext cx="10900020" cy="385417"/>
          </a:xfrm>
          <a:prstGeom prst="rect">
            <a:avLst/>
          </a:prstGeom>
        </p:spPr>
        <p:txBody>
          <a:bodyPr anchor="ctr">
            <a:normAutofit fontScale="97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400" b="1" i="1" dirty="0" smtClean="0">
                <a:solidFill>
                  <a:schemeClr val="accent6">
                    <a:lumMod val="50000"/>
                  </a:schemeClr>
                </a:solidFill>
              </a:rPr>
              <a:t>пункт 2</a:t>
            </a:r>
            <a:endParaRPr lang="ru-RU" sz="2400" b="1" i="1" dirty="0">
              <a:solidFill>
                <a:schemeClr val="accent6">
                  <a:lumMod val="50000"/>
                </a:schemeClr>
              </a:solidFill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059472418"/>
              </p:ext>
            </p:extLst>
          </p:nvPr>
        </p:nvGraphicFramePr>
        <p:xfrm>
          <a:off x="645990" y="1548298"/>
          <a:ext cx="10900020" cy="3783979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5450010">
                  <a:extLst>
                    <a:ext uri="{9D8B030D-6E8A-4147-A177-3AD203B41FA5}">
                      <a16:colId xmlns:a16="http://schemas.microsoft.com/office/drawing/2014/main" xmlns="" val="3346745579"/>
                    </a:ext>
                  </a:extLst>
                </a:gridCol>
                <a:gridCol w="5450010">
                  <a:extLst>
                    <a:ext uri="{9D8B030D-6E8A-4147-A177-3AD203B41FA5}">
                      <a16:colId xmlns:a16="http://schemas.microsoft.com/office/drawing/2014/main" xmlns="" val="1024771615"/>
                    </a:ext>
                  </a:extLst>
                </a:gridCol>
              </a:tblGrid>
              <a:tr h="4593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+mj-lt"/>
                        </a:rPr>
                        <a:t>ДЕЙСТВУЮЩАЯ РЕДАКЦИЯ</a:t>
                      </a: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+mj-lt"/>
                        </a:rPr>
                        <a:t>РЕДАКЦИЯ С УЧЕТОМ ИЗМЕНЕНИЙ</a:t>
                      </a: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11545774"/>
                  </a:ext>
                </a:extLst>
              </a:tr>
              <a:tr h="3324672">
                <a:tc>
                  <a:txBody>
                    <a:bodyPr/>
                    <a:lstStyle/>
                    <a:p>
                      <a:pPr indent="28956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2. Настоящий Стандарт устанавливает единые требования к формированию, утверждению и изменению учетной политики, а также правила отражения в бухгалтерской (финансовой) отчетности последствий изменения учетной политики, оценочных значений и исправлений ошибок.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2. Настоящий Стандарт устанавливает единые требования к формированию, утверждению и изменению учетной политики, </a:t>
                      </a: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включая общие требования к организации инвентаризации активов и обязательств, осуществляемой в целях обеспечения достоверности данных бухгалтерского учета, бухгалтерской (финансовой) отчетности, общие требования к графику документооборота и правилам документооборота согласно приложениям № 1 и № 2 к настоящему Стандарту соответственно, а также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правила отражения в бухгалтерской (финансовой) отчетности последствий изменения учетной политики, оценочных значений и исправлений ошибок.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837058105"/>
                  </a:ext>
                </a:extLst>
              </a:tr>
            </a:tbl>
          </a:graphicData>
        </a:graphic>
      </p:graphicFrame>
      <p:sp>
        <p:nvSpPr>
          <p:cNvPr id="8" name="Равнобедренный треугольник 7"/>
          <p:cNvSpPr/>
          <p:nvPr/>
        </p:nvSpPr>
        <p:spPr>
          <a:xfrm>
            <a:off x="508000" y="6356350"/>
            <a:ext cx="1828800" cy="501650"/>
          </a:xfrm>
          <a:prstGeom prst="triangle">
            <a:avLst/>
          </a:prstGeom>
          <a:solidFill>
            <a:schemeClr val="accent4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Равнобедренный треугольник 8"/>
          <p:cNvSpPr/>
          <p:nvPr/>
        </p:nvSpPr>
        <p:spPr>
          <a:xfrm>
            <a:off x="244231" y="6525479"/>
            <a:ext cx="1153746" cy="342900"/>
          </a:xfrm>
          <a:prstGeom prst="triangle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Равнобедренный треугольник 9"/>
          <p:cNvSpPr/>
          <p:nvPr/>
        </p:nvSpPr>
        <p:spPr>
          <a:xfrm flipV="1">
            <a:off x="10195293" y="0"/>
            <a:ext cx="1828800" cy="501650"/>
          </a:xfrm>
          <a:prstGeom prst="triangle">
            <a:avLst/>
          </a:prstGeom>
          <a:solidFill>
            <a:schemeClr val="accent4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Равнобедренный треугольник 10"/>
          <p:cNvSpPr/>
          <p:nvPr/>
        </p:nvSpPr>
        <p:spPr>
          <a:xfrm flipV="1">
            <a:off x="9952039" y="-841"/>
            <a:ext cx="1153746" cy="342900"/>
          </a:xfrm>
          <a:prstGeom prst="triangle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413481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30507-7CFD-40D3-BE80-34575CC42527}" type="slidenum">
              <a:rPr lang="ru-RU" smtClean="0"/>
              <a:pPr/>
              <a:t>8</a:t>
            </a:fld>
            <a:endParaRPr lang="ru-RU"/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637198" y="99211"/>
            <a:ext cx="10900020" cy="403951"/>
          </a:xfrm>
          <a:prstGeom prst="rect">
            <a:avLst/>
          </a:prstGeom>
        </p:spPr>
        <p:txBody>
          <a:bodyPr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ИЗМЕНЕНИЯ В СГС «УЧЕТНАЯ ПОЛИТИКА»</a:t>
            </a:r>
            <a:endParaRPr lang="ru-RU" sz="20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637198" y="503162"/>
            <a:ext cx="10900020" cy="321796"/>
          </a:xfrm>
          <a:prstGeom prst="rect">
            <a:avLst/>
          </a:prstGeom>
        </p:spPr>
        <p:txBody>
          <a:bodyPr anchor="ctr">
            <a:normAutofit fontScale="90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000" b="1" i="1" dirty="0">
                <a:solidFill>
                  <a:schemeClr val="accent6">
                    <a:lumMod val="50000"/>
                  </a:schemeClr>
                </a:solidFill>
              </a:rPr>
              <a:t>п</a:t>
            </a:r>
            <a:r>
              <a:rPr lang="ru-RU" sz="2000" b="1" i="1" dirty="0" smtClean="0">
                <a:solidFill>
                  <a:schemeClr val="accent6">
                    <a:lumMod val="50000"/>
                  </a:schemeClr>
                </a:solidFill>
              </a:rPr>
              <a:t>одпункт </a:t>
            </a:r>
            <a:r>
              <a:rPr lang="ru-RU" sz="2000" b="1" i="1" dirty="0">
                <a:solidFill>
                  <a:schemeClr val="accent6">
                    <a:lumMod val="50000"/>
                  </a:schemeClr>
                </a:solidFill>
              </a:rPr>
              <a:t>«в</a:t>
            </a:r>
            <a:r>
              <a:rPr lang="ru-RU" sz="2000" b="1" i="1" dirty="0" smtClean="0">
                <a:solidFill>
                  <a:schemeClr val="accent6">
                    <a:lumMod val="50000"/>
                  </a:schemeClr>
                </a:solidFill>
              </a:rPr>
              <a:t>» и «д» </a:t>
            </a:r>
            <a:r>
              <a:rPr lang="ru-RU" sz="2000" b="1" i="1" dirty="0">
                <a:solidFill>
                  <a:schemeClr val="accent6">
                    <a:lumMod val="50000"/>
                  </a:schemeClr>
                </a:solidFill>
              </a:rPr>
              <a:t>пункта 9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967455104"/>
              </p:ext>
            </p:extLst>
          </p:nvPr>
        </p:nvGraphicFramePr>
        <p:xfrm>
          <a:off x="637198" y="853843"/>
          <a:ext cx="10900020" cy="5405296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5450010">
                  <a:extLst>
                    <a:ext uri="{9D8B030D-6E8A-4147-A177-3AD203B41FA5}">
                      <a16:colId xmlns:a16="http://schemas.microsoft.com/office/drawing/2014/main" xmlns="" val="3346745579"/>
                    </a:ext>
                  </a:extLst>
                </a:gridCol>
                <a:gridCol w="5450010">
                  <a:extLst>
                    <a:ext uri="{9D8B030D-6E8A-4147-A177-3AD203B41FA5}">
                      <a16:colId xmlns:a16="http://schemas.microsoft.com/office/drawing/2014/main" xmlns="" val="1024771615"/>
                    </a:ext>
                  </a:extLst>
                </a:gridCol>
              </a:tblGrid>
              <a:tr h="35707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+mj-lt"/>
                        </a:rPr>
                        <a:t>ДЕЙСТВУЮЩАЯ РЕДАКЦИЯ</a:t>
                      </a:r>
                      <a:endParaRPr lang="ru-RU" sz="1200" b="1" dirty="0">
                        <a:solidFill>
                          <a:srgbClr val="000000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+mj-lt"/>
                        </a:rPr>
                        <a:t>РЕДАКЦИЯ С УЧЕТОМ ИЗМЕНЕНИЙ</a:t>
                      </a:r>
                      <a:endParaRPr lang="ru-RU" sz="1200" b="1" dirty="0">
                        <a:solidFill>
                          <a:srgbClr val="000000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11545774"/>
                  </a:ext>
                </a:extLst>
              </a:tr>
              <a:tr h="1458960">
                <a:tc>
                  <a:txBody>
                    <a:bodyPr/>
                    <a:lstStyle/>
                    <a:p>
                      <a:pPr indent="28956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в)</a:t>
                      </a: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порядок проведения инвентаризации активов, имущества, учитываемого на забалансовых счетах, обязательств, иных объектов бухгалтерского учета;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в)</a:t>
                      </a: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порядок проведения инвентаризации активов, имущества, учитываемого на забалансовых счетах, обязательств, иных объектов бухгалтерского учета, </a:t>
                      </a: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информация о которых раскрывается в бухгалтерской (финансовой) отчетности, с учетом общих требований к организации инвентаризации активов и обязательств, осуществляемой в целях обеспечения достоверности данных бухгалтерского учета, бухгалтерской (финансовой) отчетности, предусмотренных приложением № 1 к настоящему Стандарту;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837058105"/>
                  </a:ext>
                </a:extLst>
              </a:tr>
              <a:tr h="3589266">
                <a:tc>
                  <a:txBody>
                    <a:bodyPr/>
                    <a:lstStyle/>
                    <a:p>
                      <a:pPr indent="28956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д) правила документооборота </a:t>
                      </a:r>
                      <a:r>
                        <a:rPr lang="ru-RU" sz="1200" b="1" strike="sngStrike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и технология обработки учетной информации, в том числе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порядок и сроки передачи первичных (сводных) учетных документов для отражения в бухгалтерском учете в соответствии с утвержденным графиком документооборота и (или) порядком взаимодействия структурных подразделений и (или) лиц, ответственных за оформление фактов хозяйственной жизни, по предоставлению первичных учетных документов для ведения бухгалтерского учета</a:t>
                      </a:r>
                      <a:r>
                        <a:rPr lang="ru-RU" sz="1200" b="1" strike="sngStrike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;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28956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strike="sngStrike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правила документооборота, в том числе порядок и сроки передачи первичных (сводных) учетных документов для отражения их в бухгалтерском учете в соответствии с утвержденным графиком документооборота, технология обработки (представления (обмена) учетной информации при условии ведения бухгалтерского учета и (или) составления бухгалтерской (финансовой) отчетности централизованной бухгалтерией;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д) правила документооборота</a:t>
                      </a: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,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порядок, технология и сроки составления, передачи </a:t>
                      </a: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(предоставления)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первичных (сводных) учетных документов для отражения </a:t>
                      </a: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их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в бухгалтерском учете в соответствии с утвержденным графиком документооборота и (или) порядком взаимодействия структурных подразделений и (или) лиц, ответственных за оформление фактов хозяйственной жизни, по предоставлению первичных учетных документов для ведения бухгалтерского учета</a:t>
                      </a: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, с учетом общих требований, предусмотренных приложением № 2 к настоящему Стандарту.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В случае если ведение бухгалтерского учета и (или) составление бухгалтерской (финансовой) отчетности передано в соответствии с законодательством Российской Федерации иному учреждению (централизованной бухгалтерии), субъектом учета утверждаются правила документооборота, предусматривающие обязанность ответственных за оформление совершаемых фактов хозяйственной жизни лиц составлять первичные (сводные) учетные документы, порядок, технологию и сроки составления, передачи (предоставления) первичных (сводных) учетных документов для отражения их в бухгалтерском учете в соответствии с утвержденным в рамках единой учетной политики при централизации учета графиком документооборота;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678799481"/>
                  </a:ext>
                </a:extLst>
              </a:tr>
            </a:tbl>
          </a:graphicData>
        </a:graphic>
      </p:graphicFrame>
      <p:sp>
        <p:nvSpPr>
          <p:cNvPr id="8" name="Равнобедренный треугольник 7"/>
          <p:cNvSpPr/>
          <p:nvPr/>
        </p:nvSpPr>
        <p:spPr>
          <a:xfrm>
            <a:off x="508000" y="6356350"/>
            <a:ext cx="1828800" cy="501650"/>
          </a:xfrm>
          <a:prstGeom prst="triangle">
            <a:avLst/>
          </a:prstGeom>
          <a:solidFill>
            <a:schemeClr val="accent4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Равнобедренный треугольник 8"/>
          <p:cNvSpPr/>
          <p:nvPr/>
        </p:nvSpPr>
        <p:spPr>
          <a:xfrm>
            <a:off x="244231" y="6525479"/>
            <a:ext cx="1153746" cy="342900"/>
          </a:xfrm>
          <a:prstGeom prst="triangle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Равнобедренный треугольник 9"/>
          <p:cNvSpPr/>
          <p:nvPr/>
        </p:nvSpPr>
        <p:spPr>
          <a:xfrm flipV="1">
            <a:off x="10195293" y="0"/>
            <a:ext cx="1828800" cy="501650"/>
          </a:xfrm>
          <a:prstGeom prst="triangle">
            <a:avLst/>
          </a:prstGeom>
          <a:solidFill>
            <a:schemeClr val="accent4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Равнобедренный треугольник 10"/>
          <p:cNvSpPr/>
          <p:nvPr/>
        </p:nvSpPr>
        <p:spPr>
          <a:xfrm flipV="1">
            <a:off x="9952039" y="-841"/>
            <a:ext cx="1153746" cy="342900"/>
          </a:xfrm>
          <a:prstGeom prst="triangle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392302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30507-7CFD-40D3-BE80-34575CC42527}" type="slidenum">
              <a:rPr lang="ru-RU" smtClean="0"/>
              <a:pPr/>
              <a:t>9</a:t>
            </a:fld>
            <a:endParaRPr lang="ru-RU"/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645990" y="607659"/>
            <a:ext cx="10900020" cy="501162"/>
          </a:xfrm>
          <a:prstGeom prst="rect">
            <a:avLst/>
          </a:prstGeom>
        </p:spPr>
        <p:txBody>
          <a:bodyPr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  <a:t>ИЗМЕНЕНИЯ В СГС «УЧЕТНАЯ ПОЛИТИКА»</a:t>
            </a:r>
            <a:endParaRPr lang="ru-RU" sz="24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645990" y="1098843"/>
            <a:ext cx="10900020" cy="385417"/>
          </a:xfrm>
          <a:prstGeom prst="rect">
            <a:avLst/>
          </a:prstGeom>
        </p:spPr>
        <p:txBody>
          <a:bodyPr anchor="ctr">
            <a:normAutofit fontScale="97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400" b="1" i="1" dirty="0" smtClean="0">
                <a:solidFill>
                  <a:schemeClr val="accent6">
                    <a:lumMod val="50000"/>
                  </a:schemeClr>
                </a:solidFill>
              </a:rPr>
              <a:t>пункт 14</a:t>
            </a:r>
            <a:endParaRPr lang="ru-RU" sz="2400" b="1" i="1" dirty="0">
              <a:solidFill>
                <a:schemeClr val="accent6">
                  <a:lumMod val="50000"/>
                </a:schemeClr>
              </a:solidFill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973433407"/>
              </p:ext>
            </p:extLst>
          </p:nvPr>
        </p:nvGraphicFramePr>
        <p:xfrm>
          <a:off x="645990" y="1687537"/>
          <a:ext cx="10900020" cy="3385657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5450010">
                  <a:extLst>
                    <a:ext uri="{9D8B030D-6E8A-4147-A177-3AD203B41FA5}">
                      <a16:colId xmlns:a16="http://schemas.microsoft.com/office/drawing/2014/main" xmlns="" val="3346745579"/>
                    </a:ext>
                  </a:extLst>
                </a:gridCol>
                <a:gridCol w="5450010">
                  <a:extLst>
                    <a:ext uri="{9D8B030D-6E8A-4147-A177-3AD203B41FA5}">
                      <a16:colId xmlns:a16="http://schemas.microsoft.com/office/drawing/2014/main" xmlns="" val="1024771615"/>
                    </a:ext>
                  </a:extLst>
                </a:gridCol>
              </a:tblGrid>
              <a:tr h="41095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+mj-lt"/>
                        </a:rPr>
                        <a:t>ДЕЙСТВУЮЩАЯ РЕДАКЦИЯ</a:t>
                      </a: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+mj-lt"/>
                        </a:rPr>
                        <a:t>РЕДАКЦИЯ С УЧЕТОМ ИЗМЕНЕНИЙ</a:t>
                      </a: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11545774"/>
                  </a:ext>
                </a:extLst>
              </a:tr>
              <a:tr h="2974699">
                <a:tc>
                  <a:txBody>
                    <a:bodyPr/>
                    <a:lstStyle/>
                    <a:p>
                      <a:pPr indent="28956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в) дополнение (изменение) графика документооборота, правил документооборота новыми документами и (или) порядком их составления, передачи (предоставления) в том числе в целях перехода на электронный документооборот;</a:t>
                      </a:r>
                    </a:p>
                    <a:p>
                      <a:pPr indent="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г) дополнение (изменение) порядка проведения инвентаризации активов и обязательств, осуществляемой в целях обеспечения достоверности данных бухгалтерского учета, бухгалтерской (финансовой) отчетности, связанных с установлением дополнительных случаев проведения инвентаризации и (или) расширения перечня объектов, подлежащих инвентаризации.</a:t>
                      </a:r>
                    </a:p>
                  </a:txBody>
                  <a:tcPr marL="68580" marR="68580" marT="0" marB="0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837058105"/>
                  </a:ext>
                </a:extLst>
              </a:tr>
            </a:tbl>
          </a:graphicData>
        </a:graphic>
      </p:graphicFrame>
      <p:sp>
        <p:nvSpPr>
          <p:cNvPr id="8" name="Равнобедренный треугольник 7"/>
          <p:cNvSpPr/>
          <p:nvPr/>
        </p:nvSpPr>
        <p:spPr>
          <a:xfrm>
            <a:off x="508000" y="6356350"/>
            <a:ext cx="1828800" cy="501650"/>
          </a:xfrm>
          <a:prstGeom prst="triangle">
            <a:avLst/>
          </a:prstGeom>
          <a:solidFill>
            <a:schemeClr val="accent4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Равнобедренный треугольник 8"/>
          <p:cNvSpPr/>
          <p:nvPr/>
        </p:nvSpPr>
        <p:spPr>
          <a:xfrm>
            <a:off x="244231" y="6525479"/>
            <a:ext cx="1153746" cy="342900"/>
          </a:xfrm>
          <a:prstGeom prst="triangle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Равнобедренный треугольник 9"/>
          <p:cNvSpPr/>
          <p:nvPr/>
        </p:nvSpPr>
        <p:spPr>
          <a:xfrm flipV="1">
            <a:off x="10195293" y="0"/>
            <a:ext cx="1828800" cy="501650"/>
          </a:xfrm>
          <a:prstGeom prst="triangle">
            <a:avLst/>
          </a:prstGeom>
          <a:solidFill>
            <a:schemeClr val="accent4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Равнобедренный треугольник 10"/>
          <p:cNvSpPr/>
          <p:nvPr/>
        </p:nvSpPr>
        <p:spPr>
          <a:xfrm flipV="1">
            <a:off x="9952039" y="-841"/>
            <a:ext cx="1153746" cy="342900"/>
          </a:xfrm>
          <a:prstGeom prst="triangle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6879439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758</TotalTime>
  <Words>1003</Words>
  <Application>Microsoft Office PowerPoint</Application>
  <PresentationFormat>Произвольный</PresentationFormat>
  <Paragraphs>68</Paragraphs>
  <Slides>10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Кипшидзе Анна Амирановна</dc:creator>
  <cp:lastModifiedBy>КФ - Блохина Ю.В.</cp:lastModifiedBy>
  <cp:revision>154</cp:revision>
  <cp:lastPrinted>2023-08-21T09:20:29Z</cp:lastPrinted>
  <dcterms:created xsi:type="dcterms:W3CDTF">2023-08-16T07:59:00Z</dcterms:created>
  <dcterms:modified xsi:type="dcterms:W3CDTF">2023-12-18T13:23:30Z</dcterms:modified>
</cp:coreProperties>
</file>