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14"/>
  </p:notesMasterIdLst>
  <p:handoutMasterIdLst>
    <p:handoutMasterId r:id="rId15"/>
  </p:handoutMasterIdLst>
  <p:sldIdLst>
    <p:sldId id="285" r:id="rId5"/>
    <p:sldId id="561" r:id="rId6"/>
    <p:sldId id="571" r:id="rId7"/>
    <p:sldId id="570" r:id="rId8"/>
    <p:sldId id="572" r:id="rId9"/>
    <p:sldId id="568" r:id="rId10"/>
    <p:sldId id="575" r:id="rId11"/>
    <p:sldId id="576" r:id="rId12"/>
    <p:sldId id="569" r:id="rId13"/>
  </p:sldIdLst>
  <p:sldSz cx="9144000" cy="5143500" type="screen16x9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30522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610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9156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2208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1526113" algn="l" defTabSz="6104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1831336" algn="l" defTabSz="6104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136558" algn="l" defTabSz="6104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2441780" algn="l" defTabSz="61044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4E39"/>
    <a:srgbClr val="F5F1EA"/>
    <a:srgbClr val="D8EFF4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-710" y="-72"/>
      </p:cViewPr>
      <p:guideLst>
        <p:guide orient="horz" pos="1620"/>
        <p:guide pos="288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740" y="0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740" y="9442154"/>
            <a:ext cx="2950475" cy="497046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2" y="1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6" tIns="45783" rIns="91566" bIns="457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22499"/>
            <a:ext cx="5447666" cy="4472939"/>
          </a:xfrm>
          <a:prstGeom prst="rect">
            <a:avLst/>
          </a:prstGeom>
        </p:spPr>
        <p:txBody>
          <a:bodyPr vert="horz" lIns="91566" tIns="45783" rIns="91566" bIns="4578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2" y="9441812"/>
            <a:ext cx="2951217" cy="497524"/>
          </a:xfrm>
          <a:prstGeom prst="rect">
            <a:avLst/>
          </a:prstGeom>
        </p:spPr>
        <p:txBody>
          <a:bodyPr vert="horz" lIns="91566" tIns="45783" rIns="91566" bIns="45783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5223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10444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5667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20890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6113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31336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6558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41780" algn="l" defTabSz="61044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C7D6A-3C1D-48E8-9990-EACFE27C22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978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8"/>
            <a:ext cx="7886701" cy="994172"/>
          </a:xfrm>
          <a:prstGeom prst="rect">
            <a:avLst/>
          </a:prstGeom>
        </p:spPr>
        <p:txBody>
          <a:bodyPr lIns="68529" tIns="34264" rIns="68529" bIns="3426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69220"/>
            <a:ext cx="7886701" cy="3263504"/>
          </a:xfrm>
          <a:prstGeom prst="rect">
            <a:avLst/>
          </a:prstGeom>
        </p:spPr>
        <p:txBody>
          <a:bodyPr lIns="68529" tIns="34264" rIns="68529" bIns="3426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135" y="4767332"/>
            <a:ext cx="2058407" cy="273388"/>
          </a:xfrm>
          <a:prstGeom prst="rect">
            <a:avLst/>
          </a:prstGeom>
        </p:spPr>
        <p:txBody>
          <a:bodyPr lIns="68529" tIns="34264" rIns="68529" bIns="3426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245784-D74B-4D4A-8EB7-D2E2BAC53430}" type="datetime1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9258" y="4767332"/>
            <a:ext cx="3085491" cy="273388"/>
          </a:xfrm>
          <a:prstGeom prst="rect">
            <a:avLst/>
          </a:prstGeom>
        </p:spPr>
        <p:txBody>
          <a:bodyPr lIns="68529" tIns="34264" rIns="68529" bIns="3426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462" y="4767332"/>
            <a:ext cx="2058407" cy="273388"/>
          </a:xfrm>
          <a:prstGeom prst="rect">
            <a:avLst/>
          </a:prstGeom>
        </p:spPr>
        <p:txBody>
          <a:bodyPr lIns="68529" tIns="34264" rIns="68529" bIns="3426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AE8F-0BA7-48ED-A7CB-E13EC422FAA5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1844616" y="1101536"/>
            <a:ext cx="6392215" cy="3437562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C2D1-C72F-4CE2-9E2A-0DB3381E3CAC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19" y="1120486"/>
            <a:ext cx="6385870" cy="54825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CAE9-9754-4C0A-B010-C9C49B819664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884612"/>
            <a:ext cx="6385886" cy="265448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5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4DA9-9E4D-4FFF-A256-6C511217C910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109087"/>
            <a:ext cx="6385886" cy="3430008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19" y="1120486"/>
            <a:ext cx="6385870" cy="548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DEEC5-B141-4DBD-872C-44835B3BC47F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884617"/>
            <a:ext cx="2964553" cy="265448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3" y="1884617"/>
            <a:ext cx="2955792" cy="265448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82A2-9482-4A88-B03E-23FA39CFA85D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069588"/>
            <a:ext cx="2964553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3" y="1069588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1267-7C76-4B0E-AF25-6670A5808C7B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3" y="1069588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1844616" y="1069585"/>
            <a:ext cx="2963424" cy="3469512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6E758-0675-4E8A-A492-8CE4C42890CE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1844619" y="1069588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5273411" y="1069585"/>
            <a:ext cx="2963424" cy="3469512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64987" y="1109090"/>
            <a:ext cx="3879019" cy="343394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08" tIns="44806" rIns="89608" bIns="4480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5FBBD-AA89-42E2-9FB5-865892139A8E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066636"/>
            <a:ext cx="2964553" cy="347246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489918" y="1714503"/>
            <a:ext cx="3255687" cy="2551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19" y="1120486"/>
            <a:ext cx="6385870" cy="548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FC5A-5048-4BC1-A3A3-D07D8927C0A3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624" y="1884616"/>
            <a:ext cx="2964533" cy="2654567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5274690" y="1920504"/>
            <a:ext cx="3869314" cy="2618670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21" y="1120487"/>
            <a:ext cx="6385870" cy="54825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A727-A765-4193-A47B-172261C948E8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602" y="1884612"/>
            <a:ext cx="6385886" cy="265448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5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4122E-37F7-4CFA-B210-B8441EC93EF1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1844616" y="1101536"/>
            <a:ext cx="6392215" cy="3437562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9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1EDC-927B-486D-AF6D-36FDE7213243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18" y="1120488"/>
            <a:ext cx="6385870" cy="54825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2AB5-620F-4A0A-B658-D29785FF1561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6" y="1884612"/>
            <a:ext cx="6385886" cy="2654488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5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C2D0-3207-4F14-9777-73F527948F89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6" y="1109087"/>
            <a:ext cx="6385886" cy="3430008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18" y="1120488"/>
            <a:ext cx="6385870" cy="548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15E4F-9356-4603-93E1-E89CF55FB2CD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7" y="1884613"/>
            <a:ext cx="2964553" cy="265448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1" y="1884613"/>
            <a:ext cx="2955792" cy="265448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9D3B-140D-4BC2-8F32-7D17D2193777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7" y="1069585"/>
            <a:ext cx="2964553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1" y="1069585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C824F-E7D7-448C-ADB3-A2CE7EFE4916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1" y="1069585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1844616" y="1069584"/>
            <a:ext cx="2963424" cy="3469512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7779-0CF1-4E61-A088-D7DC9CB6D885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1844615" y="1069585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5273409" y="1069584"/>
            <a:ext cx="2963424" cy="3469512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64984" y="1109088"/>
            <a:ext cx="3879019" cy="343394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48" tIns="44825" rIns="89648" bIns="4482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95C8-0433-4031-B61A-6ADE70BC1B44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7" y="1066633"/>
            <a:ext cx="2964553" cy="347246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489915" y="1714501"/>
            <a:ext cx="3255687" cy="2551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18" y="1120488"/>
            <a:ext cx="6385870" cy="548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2D6F-4B51-45E6-A572-6C7A351C116E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621" y="1884610"/>
            <a:ext cx="2964533" cy="2654567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5274690" y="1920506"/>
            <a:ext cx="3869314" cy="2618670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F73F-C1E5-48C6-A6AA-E2E080153115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602" y="1109087"/>
            <a:ext cx="6385886" cy="3430008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94C4-4726-402B-9B8B-5CC9B883268C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1844616" y="1101536"/>
            <a:ext cx="6392215" cy="3437562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18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0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3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AB5E-FF75-49EF-927E-AD5B4087DD74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21" y="1120487"/>
            <a:ext cx="6385870" cy="548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6C6E9-9005-43DC-965A-10628CD76088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884617"/>
            <a:ext cx="2964553" cy="265448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3" y="1884617"/>
            <a:ext cx="2955792" cy="265448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E02E-0080-41EB-A9B2-132A4F3687BA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069589"/>
            <a:ext cx="2964553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3" y="1069589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6525-4D9A-42A7-8E2E-C37B4A18FCF9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274693" y="1069589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1844616" y="1069586"/>
            <a:ext cx="2963424" cy="3469512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07A6-3085-4A6C-B5FA-F2D7D94F8D8A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1844619" y="1069589"/>
            <a:ext cx="2955792" cy="3469511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5273413" y="1069586"/>
            <a:ext cx="2963424" cy="3469512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64990" y="1109090"/>
            <a:ext cx="3879019" cy="343394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596" tIns="44798" rIns="89596" bIns="4479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95A0-DD58-4406-A2A5-8AC04134CADD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599" y="1066636"/>
            <a:ext cx="2964553" cy="3472466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5489918" y="1714503"/>
            <a:ext cx="3255687" cy="2551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44621" y="1120487"/>
            <a:ext cx="6385870" cy="548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4621" y="311051"/>
            <a:ext cx="6385870" cy="33705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00" cap="all">
                <a:solidFill>
                  <a:srgbClr val="0077C8"/>
                </a:solidFill>
              </a:defRPr>
            </a:lvl1pPr>
            <a:lvl2pPr marL="393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6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9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2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5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8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2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5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DB791-9476-4190-8262-828199389988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1844627" y="1884617"/>
            <a:ext cx="2964533" cy="2654567"/>
          </a:xfrm>
        </p:spPr>
        <p:txBody>
          <a:bodyPr/>
          <a:lstStyle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5274690" y="1920504"/>
            <a:ext cx="3869314" cy="2618670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305223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610444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915667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22089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228916" indent="-228916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1pPr>
      <a:lvl2pPr marL="495987" indent="-190764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charset="0"/>
        </a:defRPr>
      </a:lvl2pPr>
      <a:lvl3pPr marL="763056" indent="-152611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Arial" charset="0"/>
        </a:defRPr>
      </a:lvl3pPr>
      <a:lvl4pPr marL="1068279" indent="-152611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Arial" charset="0"/>
        </a:defRPr>
      </a:lvl4pPr>
      <a:lvl5pPr marL="1373500" indent="-152611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1678723" indent="-152611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1983946" indent="-152611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2289169" indent="-152611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2594391" indent="-152611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885" y="1119729"/>
            <a:ext cx="6401388" cy="5487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9515" y="1881190"/>
            <a:ext cx="6405755" cy="28576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2077" y="4607690"/>
            <a:ext cx="1417848" cy="273844"/>
          </a:xfrm>
          <a:prstGeom prst="rect">
            <a:avLst/>
          </a:prstGeom>
        </p:spPr>
        <p:txBody>
          <a:bodyPr vert="horz" lIns="80636" tIns="40318" rIns="80636" bIns="40318" rtlCol="0" anchor="ctr"/>
          <a:lstStyle>
            <a:lvl1pPr algn="l">
              <a:defRPr sz="9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4D1E9615-AFE0-49BB-817D-674E47F5074D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15598" y="374262"/>
            <a:ext cx="430006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" y="317323"/>
            <a:ext cx="215034" cy="428319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596" tIns="44798" rIns="89596" bIns="4479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94875" y="261514"/>
            <a:ext cx="1064420" cy="53180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991132" y="317323"/>
            <a:ext cx="152877" cy="428319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596" tIns="44798" rIns="89596" bIns="4479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9513" y="703920"/>
            <a:ext cx="6405755" cy="3426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96" tIns="44798" rIns="89596" bIns="44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ftr="0" dt="0"/>
  <p:txStyles>
    <p:titleStyle>
      <a:lvl1pPr algn="l" defTabSz="403181" rtl="0" eaLnBrk="1" latinLnBrk="0" hangingPunct="1">
        <a:spcBef>
          <a:spcPct val="0"/>
        </a:spcBef>
        <a:buNone/>
        <a:defRPr sz="18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03181" rtl="0" eaLnBrk="1" latinLnBrk="0" hangingPunct="1">
        <a:spcBef>
          <a:spcPts val="0"/>
        </a:spcBef>
        <a:buFontTx/>
        <a:buNone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403181" rtl="0" eaLnBrk="1" latinLnBrk="0" hangingPunct="1">
        <a:spcBef>
          <a:spcPts val="0"/>
        </a:spcBef>
        <a:buFontTx/>
        <a:buNone/>
        <a:defRPr sz="13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167991" indent="-167991" algn="l" defTabSz="403181" rtl="0" eaLnBrk="1" latinLnBrk="0" hangingPunct="1">
        <a:spcBef>
          <a:spcPts val="0"/>
        </a:spcBef>
        <a:buSzPct val="80000"/>
        <a:buFont typeface="Lucida Grande"/>
        <a:buChar char="＞"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403181" rtl="0" eaLnBrk="1" latinLnBrk="0" hangingPunct="1">
        <a:spcBef>
          <a:spcPts val="0"/>
        </a:spcBef>
        <a:buFontTx/>
        <a:buNone/>
        <a:defRPr sz="15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403181" rtl="0" eaLnBrk="1" latinLnBrk="0" hangingPunct="1">
        <a:spcBef>
          <a:spcPts val="0"/>
        </a:spcBef>
        <a:buFontTx/>
        <a:buNone/>
        <a:defRPr sz="9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217486" indent="-201589" algn="l" defTabSz="403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0665" indent="-201589" algn="l" defTabSz="403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3846" indent="-201589" algn="l" defTabSz="403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7026" indent="-201589" algn="l" defTabSz="40318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03181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06360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539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718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15896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19075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22257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25435" algn="l" defTabSz="40318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885" y="1119729"/>
            <a:ext cx="6401388" cy="5487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9515" y="1881189"/>
            <a:ext cx="6405755" cy="28576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2077" y="4607688"/>
            <a:ext cx="1417848" cy="273844"/>
          </a:xfrm>
          <a:prstGeom prst="rect">
            <a:avLst/>
          </a:prstGeom>
        </p:spPr>
        <p:txBody>
          <a:bodyPr vert="horz" lIns="80648" tIns="40324" rIns="80648" bIns="40324" rtlCol="0" anchor="ctr"/>
          <a:lstStyle>
            <a:lvl1pPr algn="l">
              <a:defRPr sz="9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A6023755-D17A-4E69-BC18-EAD1AB46BC7A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15598" y="374261"/>
            <a:ext cx="430006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" y="317323"/>
            <a:ext cx="215034" cy="428319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08" tIns="44806" rIns="89608" bIns="4480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94875" y="261514"/>
            <a:ext cx="1064420" cy="53180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991132" y="317323"/>
            <a:ext cx="152877" cy="428319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08" tIns="44806" rIns="89608" bIns="4480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9513" y="703920"/>
            <a:ext cx="6405755" cy="3426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608" tIns="44806" rIns="89608" bIns="448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ftr="0" dt="0"/>
  <p:txStyles>
    <p:titleStyle>
      <a:lvl1pPr algn="l" defTabSz="403242" rtl="0" eaLnBrk="1" latinLnBrk="0" hangingPunct="1">
        <a:spcBef>
          <a:spcPct val="0"/>
        </a:spcBef>
        <a:buNone/>
        <a:defRPr sz="18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03242" rtl="0" eaLnBrk="1" latinLnBrk="0" hangingPunct="1">
        <a:spcBef>
          <a:spcPts val="0"/>
        </a:spcBef>
        <a:buFontTx/>
        <a:buNone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403242" rtl="0" eaLnBrk="1" latinLnBrk="0" hangingPunct="1">
        <a:spcBef>
          <a:spcPts val="0"/>
        </a:spcBef>
        <a:buFontTx/>
        <a:buNone/>
        <a:defRPr sz="13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168017" indent="-168017" algn="l" defTabSz="403242" rtl="0" eaLnBrk="1" latinLnBrk="0" hangingPunct="1">
        <a:spcBef>
          <a:spcPts val="0"/>
        </a:spcBef>
        <a:buSzPct val="80000"/>
        <a:buFont typeface="Lucida Grande"/>
        <a:buChar char="＞"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403242" rtl="0" eaLnBrk="1" latinLnBrk="0" hangingPunct="1">
        <a:spcBef>
          <a:spcPts val="0"/>
        </a:spcBef>
        <a:buFontTx/>
        <a:buNone/>
        <a:defRPr sz="15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403242" rtl="0" eaLnBrk="1" latinLnBrk="0" hangingPunct="1">
        <a:spcBef>
          <a:spcPts val="0"/>
        </a:spcBef>
        <a:buFontTx/>
        <a:buNone/>
        <a:defRPr sz="9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217829" indent="-201619" algn="l" defTabSz="40324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1071" indent="-201619" algn="l" defTabSz="40324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312" indent="-201619" algn="l" defTabSz="40324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7555" indent="-201619" algn="l" defTabSz="40324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03242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06484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725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12967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16208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19449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22691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25933" algn="l" defTabSz="4032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3885" y="1119727"/>
            <a:ext cx="6401388" cy="5487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9515" y="1881187"/>
            <a:ext cx="6405755" cy="28576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2076" y="4607687"/>
            <a:ext cx="1417848" cy="273844"/>
          </a:xfrm>
          <a:prstGeom prst="rect">
            <a:avLst/>
          </a:prstGeom>
        </p:spPr>
        <p:txBody>
          <a:bodyPr vert="horz" lIns="80682" tIns="40342" rIns="80682" bIns="40342" rtlCol="0" anchor="ctr"/>
          <a:lstStyle>
            <a:lvl1pPr algn="l">
              <a:defRPr sz="9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fld id="{1C729CF3-CFE5-46A6-811E-079E856A7D37}" type="datetime1">
              <a:rPr lang="ru-RU" smtClean="0"/>
              <a:pPr/>
              <a:t>17.02.2022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15596" y="374258"/>
            <a:ext cx="430006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" y="317318"/>
            <a:ext cx="215034" cy="428319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48" tIns="44825" rIns="89648" bIns="4482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94875" y="261511"/>
            <a:ext cx="1064420" cy="53180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991131" y="317318"/>
            <a:ext cx="152877" cy="428319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9648" tIns="44825" rIns="89648" bIns="44825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9513" y="703917"/>
            <a:ext cx="6405755" cy="34265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648" tIns="44825" rIns="89648" bIns="448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ftr="0" dt="0"/>
  <p:txStyles>
    <p:titleStyle>
      <a:lvl1pPr algn="l" defTabSz="403415" rtl="0" eaLnBrk="1" latinLnBrk="0" hangingPunct="1">
        <a:spcBef>
          <a:spcPct val="0"/>
        </a:spcBef>
        <a:buNone/>
        <a:defRPr sz="18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03415" rtl="0" eaLnBrk="1" latinLnBrk="0" hangingPunct="1">
        <a:spcBef>
          <a:spcPts val="0"/>
        </a:spcBef>
        <a:buFontTx/>
        <a:buNone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403415" rtl="0" eaLnBrk="1" latinLnBrk="0" hangingPunct="1">
        <a:spcBef>
          <a:spcPts val="0"/>
        </a:spcBef>
        <a:buFontTx/>
        <a:buNone/>
        <a:defRPr sz="13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168090" indent="-168090" algn="l" defTabSz="403415" rtl="0" eaLnBrk="1" latinLnBrk="0" hangingPunct="1">
        <a:spcBef>
          <a:spcPts val="0"/>
        </a:spcBef>
        <a:buSzPct val="80000"/>
        <a:buFont typeface="Lucida Grande"/>
        <a:buChar char="＞"/>
        <a:defRPr sz="1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403415" rtl="0" eaLnBrk="1" latinLnBrk="0" hangingPunct="1">
        <a:spcBef>
          <a:spcPts val="0"/>
        </a:spcBef>
        <a:buFontTx/>
        <a:buNone/>
        <a:defRPr sz="15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403415" rtl="0" eaLnBrk="1" latinLnBrk="0" hangingPunct="1">
        <a:spcBef>
          <a:spcPts val="0"/>
        </a:spcBef>
        <a:buFontTx/>
        <a:buNone/>
        <a:defRPr sz="9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218783" indent="-201709" algn="l" defTabSz="40341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22198" indent="-201709" algn="l" defTabSz="40341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25612" indent="-201709" algn="l" defTabSz="40341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29028" indent="-201709" algn="l" defTabSz="40341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03415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06830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10245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660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17075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20491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23906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27320" algn="l" defTabSz="4034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/>
          <a:srcRect t="29636" r="25088"/>
          <a:stretch/>
        </p:blipFill>
        <p:spPr>
          <a:xfrm>
            <a:off x="4702583" y="45262"/>
            <a:ext cx="4441417" cy="416508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048"/>
          <a:stretch/>
        </p:blipFill>
        <p:spPr bwMode="auto">
          <a:xfrm>
            <a:off x="7604058" y="2015456"/>
            <a:ext cx="1268937" cy="223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326"/>
            <a:ext cx="4017079" cy="12652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490" y="1225939"/>
            <a:ext cx="8639691" cy="3749044"/>
          </a:xfrm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3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/>
            </a:r>
            <a:br>
              <a:rPr lang="ru-RU" sz="3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</a:br>
            <a:r>
              <a:rPr lang="ru-RU" sz="3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  <a:t/>
            </a:r>
            <a:br>
              <a:rPr lang="ru-RU" sz="3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Times New Roman"/>
              </a:rPr>
            </a:br>
            <a:r>
              <a:rPr lang="ru-RU" sz="2400" b="1" dirty="0" smtClean="0">
                <a:solidFill>
                  <a:srgbClr val="E04E3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Маркировка  продукции в 2022 году. </a:t>
            </a:r>
            <a:br>
              <a:rPr lang="ru-RU" sz="2400" b="1" dirty="0" smtClean="0">
                <a:solidFill>
                  <a:srgbClr val="E04E3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E04E3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Текущая ситуация и изменения в законодательстве.</a:t>
            </a:r>
            <a:br>
              <a:rPr lang="ru-RU" sz="2400" b="1" dirty="0" smtClean="0">
                <a:solidFill>
                  <a:srgbClr val="E04E3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Глазкова Анастасия Александровна</a:t>
            </a:r>
            <a:r>
              <a:rPr lang="ru-RU" sz="3300" b="1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ru-RU" sz="3300" b="1" dirty="0" smtClean="0">
                <a:solidFill>
                  <a:srgbClr val="C00000"/>
                </a:solidFill>
                <a:latin typeface="+mj-lt"/>
              </a:rPr>
            </a:br>
            <a:r>
              <a:rPr lang="ru-RU" sz="3300" b="1" dirty="0" smtClean="0">
                <a:solidFill>
                  <a:srgbClr val="C00000"/>
                </a:solidFill>
                <a:latin typeface="+mj-lt"/>
              </a:rPr>
              <a:t/>
            </a:r>
            <a:br>
              <a:rPr lang="ru-RU" sz="3300" b="1" dirty="0" smtClean="0">
                <a:solidFill>
                  <a:srgbClr val="C00000"/>
                </a:solidFill>
                <a:latin typeface="+mj-lt"/>
              </a:rPr>
            </a:br>
            <a:r>
              <a:rPr lang="ru-RU" sz="2200" dirty="0">
                <a:solidFill>
                  <a:srgbClr val="000000"/>
                </a:solidFill>
                <a:latin typeface="+mj-lt"/>
              </a:rPr>
              <a:t>Отдел развития потребительского </a:t>
            </a:r>
            <a:r>
              <a:rPr lang="ru-RU" sz="2200" dirty="0" smtClean="0">
                <a:solidFill>
                  <a:srgbClr val="000000"/>
                </a:solidFill>
                <a:latin typeface="+mj-lt"/>
              </a:rPr>
              <a:t>рынка</a:t>
            </a:r>
            <a:br>
              <a:rPr lang="ru-RU" sz="2200" dirty="0" smtClean="0">
                <a:solidFill>
                  <a:srgbClr val="000000"/>
                </a:solidFill>
                <a:latin typeface="+mj-lt"/>
              </a:rPr>
            </a:br>
            <a:r>
              <a:rPr lang="ru-RU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+mj-lt"/>
              </a:rPr>
              <a:t>комитета </a:t>
            </a:r>
            <a:r>
              <a:rPr lang="ru-RU" sz="2200" dirty="0" smtClean="0">
                <a:solidFill>
                  <a:srgbClr val="000000"/>
                </a:solidFill>
                <a:latin typeface="+mj-lt"/>
              </a:rPr>
              <a:t>по </a:t>
            </a:r>
            <a:r>
              <a:rPr lang="ru-RU" sz="2200" dirty="0">
                <a:solidFill>
                  <a:srgbClr val="000000"/>
                </a:solidFill>
                <a:latin typeface="+mj-lt"/>
              </a:rPr>
              <a:t>развитию малого, среднего бизнеса                                                               и потребительского рынка Ленинградской области</a:t>
            </a:r>
            <a:br>
              <a:rPr lang="ru-RU" sz="2200" dirty="0">
                <a:solidFill>
                  <a:srgbClr val="000000"/>
                </a:solidFill>
                <a:latin typeface="+mj-lt"/>
              </a:rPr>
            </a:br>
            <a:r>
              <a:rPr lang="ru-RU" sz="2000" dirty="0">
                <a:solidFill>
                  <a:srgbClr val="000000"/>
                </a:solidFill>
                <a:latin typeface="+mj-lt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+mj-lt"/>
              </a:rPr>
            </a:br>
            <a:endParaRPr lang="ru-RU" sz="2000" b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25" y="-31376"/>
            <a:ext cx="3561314" cy="126521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" y="108265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130" y="360775"/>
            <a:ext cx="7937965" cy="2595492"/>
          </a:xfrm>
        </p:spPr>
        <p:txBody>
          <a:bodyPr>
            <a:normAutofit/>
          </a:bodyPr>
          <a:lstStyle/>
          <a:p>
            <a:pPr marL="342853" indent="-342853" algn="l">
              <a:spcBef>
                <a:spcPct val="2000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8802" y="360775"/>
            <a:ext cx="5738176" cy="323289"/>
          </a:xfrm>
          <a:prstGeom prst="rect">
            <a:avLst/>
          </a:prstGeom>
        </p:spPr>
        <p:txBody>
          <a:bodyPr wrap="square" lIns="61082" tIns="30541" rIns="61082" bIns="30541">
            <a:spAutoFit/>
          </a:bodyPr>
          <a:lstStyle/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28.04.2018 № 792-р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266" y="1082655"/>
            <a:ext cx="7906502" cy="406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315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25" y="-31376"/>
            <a:ext cx="3561314" cy="126521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" y="108265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130" y="360775"/>
            <a:ext cx="7937965" cy="2595492"/>
          </a:xfrm>
        </p:spPr>
        <p:txBody>
          <a:bodyPr>
            <a:normAutofit/>
          </a:bodyPr>
          <a:lstStyle/>
          <a:p>
            <a:pPr marL="342853" indent="-342853" algn="l">
              <a:spcBef>
                <a:spcPct val="2000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8802" y="360775"/>
            <a:ext cx="5738176" cy="323289"/>
          </a:xfrm>
          <a:prstGeom prst="rect">
            <a:avLst/>
          </a:prstGeom>
        </p:spPr>
        <p:txBody>
          <a:bodyPr wrap="square" lIns="61082" tIns="30541" rIns="61082" bIns="30541">
            <a:spAutoFit/>
          </a:bodyPr>
          <a:lstStyle/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РФ от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28.04.2018 № 792-р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8932" y="1056264"/>
            <a:ext cx="5971168" cy="4087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470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7484"/>
            <a:ext cx="3753826" cy="126521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130" y="1081745"/>
            <a:ext cx="7937965" cy="1874522"/>
          </a:xfrm>
        </p:spPr>
        <p:txBody>
          <a:bodyPr>
            <a:normAutofit/>
          </a:bodyPr>
          <a:lstStyle/>
          <a:p>
            <a:pPr marL="342853" indent="-342853" algn="l">
              <a:spcBef>
                <a:spcPct val="2000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-7483"/>
            <a:ext cx="8322987" cy="171406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r>
              <a:rPr lang="ru-RU" dirty="0"/>
              <a:t> </a:t>
            </a:r>
            <a:r>
              <a:rPr lang="ru-RU" dirty="0" smtClean="0"/>
              <a:t>                                  </a:t>
            </a:r>
            <a:r>
              <a:rPr lang="ru-RU" sz="4400" dirty="0"/>
              <a:t>Пилотные проекты:                            </a:t>
            </a:r>
            <a:r>
              <a:rPr lang="ru-RU" sz="4400" i="1" dirty="0"/>
              <a:t> 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4874" y="1514327"/>
            <a:ext cx="8614891" cy="5740156"/>
          </a:xfrm>
          <a:prstGeom prst="rect">
            <a:avLst/>
          </a:prstGeom>
        </p:spPr>
        <p:txBody>
          <a:bodyPr wrap="square" lIns="61082" tIns="30541" rIns="61082" bIns="30541">
            <a:spAutoFit/>
          </a:bodyPr>
          <a:lstStyle/>
          <a:p>
            <a:pPr algn="ctr"/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>Пиво и слабоалкогольные напитки </a:t>
            </a:r>
            <a:r>
              <a:rPr lang="ru-RU" sz="2700" dirty="0"/>
              <a:t>                                                              01 апреля 2021 года – 31 августа 2022 года</a:t>
            </a:r>
          </a:p>
          <a:p>
            <a:pPr algn="ctr"/>
            <a:endParaRPr lang="ru-RU" sz="2700" dirty="0"/>
          </a:p>
          <a:p>
            <a:pPr algn="ctr"/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>Биологически активные добавки к пище</a:t>
            </a:r>
          </a:p>
          <a:p>
            <a:pPr algn="ctr"/>
            <a:r>
              <a:rPr lang="ru-RU" sz="2700" dirty="0"/>
              <a:t>01 мая 2021 года – 31 августа 2022 года</a:t>
            </a:r>
          </a:p>
          <a:p>
            <a:pPr algn="ctr"/>
            <a:endParaRPr lang="ru-RU" sz="2700" dirty="0"/>
          </a:p>
          <a:p>
            <a:pPr algn="ctr"/>
            <a:r>
              <a:rPr lang="ru-RU" sz="2700" b="1" dirty="0">
                <a:solidFill>
                  <a:schemeClr val="accent6">
                    <a:lumMod val="75000"/>
                  </a:schemeClr>
                </a:solidFill>
              </a:rPr>
              <a:t>Антисептики</a:t>
            </a:r>
          </a:p>
          <a:p>
            <a:pPr algn="ctr"/>
            <a:r>
              <a:rPr lang="ru-RU" sz="2700" dirty="0"/>
              <a:t>01 августа 2021 года – 31 августа 2022 года</a:t>
            </a:r>
          </a:p>
          <a:p>
            <a:pPr algn="ctr"/>
            <a:endParaRPr lang="ru-RU" sz="27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37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1243"/>
            <a:ext cx="3561314" cy="126521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23479"/>
            <a:ext cx="5904656" cy="864096"/>
          </a:xfrm>
        </p:spPr>
        <p:txBody>
          <a:bodyPr>
            <a:normAutofit fontScale="90000"/>
          </a:bodyPr>
          <a:lstStyle/>
          <a:p>
            <a:pPr marL="342853" indent="-342853" algn="l">
              <a:spcBef>
                <a:spcPct val="20000"/>
              </a:spcBef>
            </a:pPr>
            <a:r>
              <a:rPr lang="ru-RU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Федеральный закон от 28.01.2022 </a:t>
            </a:r>
            <a:r>
              <a:rPr lang="ru-RU" sz="28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</a:t>
            </a:r>
            <a:r>
              <a:rPr lang="ru-RU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2-ФЗ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43558"/>
            <a:ext cx="7975799" cy="3789166"/>
          </a:xfrm>
        </p:spPr>
        <p:txBody>
          <a:bodyPr/>
          <a:lstStyle/>
          <a:p>
            <a:pPr marL="0" indent="0" algn="ctr">
              <a:buNone/>
            </a:pPr>
            <a:endParaRPr lang="ru-RU" sz="1300" b="1" dirty="0" smtClean="0"/>
          </a:p>
          <a:p>
            <a:pPr marL="0" indent="0" algn="ctr">
              <a:buNone/>
            </a:pPr>
            <a:r>
              <a:rPr lang="ru-RU" sz="1300" b="1" dirty="0" smtClean="0"/>
              <a:t>С </a:t>
            </a:r>
            <a:r>
              <a:rPr lang="ru-RU" sz="1300" b="1" dirty="0"/>
              <a:t>8 </a:t>
            </a:r>
            <a:r>
              <a:rPr lang="ru-RU" sz="1300" b="1" dirty="0" smtClean="0"/>
              <a:t>февраля 2022 года повысились </a:t>
            </a:r>
            <a:r>
              <a:rPr lang="ru-RU" sz="1300" b="1" dirty="0"/>
              <a:t>штрафы за производство и оборот алкоголя и сигарет без </a:t>
            </a:r>
            <a:r>
              <a:rPr lang="ru-RU" sz="1300" b="1" dirty="0" smtClean="0"/>
              <a:t>маркировки. Будут </a:t>
            </a:r>
            <a:r>
              <a:rPr lang="ru-RU" sz="1300" b="1" dirty="0"/>
              <a:t>не только штрафовать, но и </a:t>
            </a:r>
            <a:r>
              <a:rPr lang="ru-RU" sz="1300" b="1" dirty="0" err="1"/>
              <a:t>конфисковывать</a:t>
            </a:r>
            <a:r>
              <a:rPr lang="ru-RU" sz="1300" b="1" dirty="0"/>
              <a:t> незаконную продукцию</a:t>
            </a:r>
            <a:endParaRPr lang="ru-RU" sz="1300" b="1" dirty="0" smtClean="0"/>
          </a:p>
          <a:p>
            <a:pPr marL="0" indent="0" algn="ctr">
              <a:buNone/>
            </a:pPr>
            <a:endParaRPr lang="ru-RU" sz="1300" b="1" dirty="0" smtClean="0"/>
          </a:p>
          <a:p>
            <a:pPr marL="0" indent="0" algn="ctr">
              <a:buNone/>
            </a:pPr>
            <a:endParaRPr lang="ru-RU" sz="13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4290869"/>
              </p:ext>
            </p:extLst>
          </p:nvPr>
        </p:nvGraphicFramePr>
        <p:xfrm>
          <a:off x="2123728" y="1556582"/>
          <a:ext cx="4896543" cy="3586917"/>
        </p:xfrm>
        <a:graphic>
          <a:graphicData uri="http://schemas.openxmlformats.org/drawingml/2006/table">
            <a:tbl>
              <a:tblPr firstRow="1" firstCol="1" bandRow="1"/>
              <a:tblGrid>
                <a:gridCol w="2515231"/>
                <a:gridCol w="2381312"/>
              </a:tblGrid>
              <a:tr h="358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БЫЛО: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СТАЛО: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8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производство алкоголя или изготовление и ввод 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оборот табачных изделий, например, без обязательной маркировки либо с нарушением ее правил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должностных лиц штраф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10 тыс. до 15 тыс. руб.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должностных лиц от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 тыс. до 50 тыс. руб.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компаний -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100 тыс. до 150 тыс. руб.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компаний –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200 тыс. до 300 тыс. руб.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2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продажу или другие способы оборота алкоголя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табачных изделий без нужной маркировки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должностных лиц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 тыс. до 15 тыс. руб.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должностных лиц 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30 тыс. до 50 тыс. руб.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1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организаций -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200 тыс. до 300 тыс. руб.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компаний -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 300 тыс. до 500 тыс. руб.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842" marR="428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49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7484"/>
            <a:ext cx="3753826" cy="126521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130" y="1081745"/>
            <a:ext cx="7937965" cy="1874522"/>
          </a:xfrm>
        </p:spPr>
        <p:txBody>
          <a:bodyPr>
            <a:normAutofit/>
          </a:bodyPr>
          <a:lstStyle/>
          <a:p>
            <a:pPr marL="342853" indent="-342853" algn="l">
              <a:spcBef>
                <a:spcPct val="2000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-7483"/>
            <a:ext cx="8226731" cy="171406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                                </a:t>
            </a:r>
            <a:endParaRPr lang="ru-RU" sz="13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1635646"/>
            <a:ext cx="8603860" cy="3200999"/>
          </a:xfrm>
          <a:prstGeom prst="rect">
            <a:avLst/>
          </a:prstGeom>
        </p:spPr>
        <p:txBody>
          <a:bodyPr wrap="square" lIns="61082" tIns="30541" rIns="61082" bIns="30541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Контроль за невыполнение </a:t>
            </a:r>
            <a:r>
              <a:rPr lang="ru-RU" sz="34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требований по маркировке товаров </a:t>
            </a:r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на территории РФ</a:t>
            </a:r>
            <a:endParaRPr lang="ru-RU" sz="3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34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в</a:t>
            </a:r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озложен на </a:t>
            </a:r>
            <a:r>
              <a:rPr lang="ru-RU" sz="3400" b="1" dirty="0" err="1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Роспотребнадзор</a:t>
            </a:r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(Постановление № 787 пункт 23) </a:t>
            </a:r>
            <a:endParaRPr lang="ru-RU" sz="3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Административная ответственность:</a:t>
            </a:r>
          </a:p>
          <a:p>
            <a:pPr algn="ctr"/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КОАП </a:t>
            </a:r>
            <a:r>
              <a:rPr lang="ru-RU" sz="34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РФ </a:t>
            </a:r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ст.15.12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531" y="72387"/>
            <a:ext cx="6809490" cy="338677"/>
          </a:xfrm>
          <a:prstGeom prst="rect">
            <a:avLst/>
          </a:prstGeom>
        </p:spPr>
        <p:txBody>
          <a:bodyPr wrap="square" lIns="61082" tIns="30541" rIns="61082" bIns="30541">
            <a:spAutoFit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855381" y="4830789"/>
            <a:ext cx="251597" cy="338677"/>
          </a:xfrm>
          <a:prstGeom prst="rect">
            <a:avLst/>
          </a:prstGeom>
          <a:noFill/>
        </p:spPr>
        <p:txBody>
          <a:bodyPr wrap="none" lIns="61082" tIns="30541" rIns="61082" bIns="30541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241725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Постановление  </a:t>
            </a:r>
            <a:r>
              <a:rPr lang="ru-RU" dirty="0"/>
              <a:t>Правительства РФ </a:t>
            </a:r>
            <a:endParaRPr lang="ru-RU" dirty="0" smtClean="0"/>
          </a:p>
          <a:p>
            <a:pPr algn="ctr"/>
            <a:r>
              <a:rPr lang="ru-RU" dirty="0" smtClean="0"/>
              <a:t>от 11.08.2016  года № 787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09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1243"/>
            <a:ext cx="3561314" cy="126521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130" y="360775"/>
            <a:ext cx="7937965" cy="2595492"/>
          </a:xfrm>
        </p:spPr>
        <p:txBody>
          <a:bodyPr>
            <a:normAutofit/>
          </a:bodyPr>
          <a:lstStyle/>
          <a:p>
            <a:pPr marL="342853" indent="-342853" algn="l">
              <a:spcBef>
                <a:spcPct val="2000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7386" y="1033680"/>
            <a:ext cx="8387102" cy="3599044"/>
          </a:xfrm>
        </p:spPr>
        <p:txBody>
          <a:bodyPr/>
          <a:lstStyle/>
          <a:p>
            <a:pPr marL="0" indent="0" algn="ctr">
              <a:buNone/>
            </a:pPr>
            <a:endParaRPr lang="ru-RU" sz="1300" b="1" dirty="0"/>
          </a:p>
          <a:p>
            <a:pPr marL="0" indent="0" algn="ctr">
              <a:buNone/>
            </a:pPr>
            <a:r>
              <a:rPr lang="ru-RU" dirty="0" err="1"/>
              <a:t>Минпромторг</a:t>
            </a:r>
            <a:r>
              <a:rPr lang="ru-RU" dirty="0"/>
              <a:t> предложил провести эксперименты по </a:t>
            </a:r>
            <a:r>
              <a:rPr lang="ru-RU" dirty="0" smtClean="0"/>
              <a:t>маркировке </a:t>
            </a:r>
            <a:r>
              <a:rPr lang="ru-RU" dirty="0"/>
              <a:t>соков, морсов и </a:t>
            </a:r>
            <a:r>
              <a:rPr lang="ru-RU" dirty="0" smtClean="0"/>
              <a:t>кваса: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- </a:t>
            </a:r>
            <a:r>
              <a:rPr lang="ru-RU" dirty="0"/>
              <a:t>соков (кроме замороженных) и соковой продукции (компоты, морсы) - с 1 марта 2022 года по 28 февраля 2023 года;</a:t>
            </a:r>
          </a:p>
          <a:p>
            <a:pPr algn="ctr">
              <a:buFontTx/>
              <a:buChar char="-"/>
            </a:pPr>
            <a:r>
              <a:rPr lang="ru-RU" dirty="0" smtClean="0"/>
              <a:t>напитков</a:t>
            </a:r>
            <a:r>
              <a:rPr lang="ru-RU" dirty="0"/>
              <a:t>, например газированной воды с подсластителями или </a:t>
            </a:r>
            <a:r>
              <a:rPr lang="ru-RU" dirty="0" err="1"/>
              <a:t>ароматизаторами</a:t>
            </a:r>
            <a:r>
              <a:rPr lang="ru-RU" dirty="0"/>
              <a:t>, кваса, - с 1 марта по 31 августа 2022 года</a:t>
            </a:r>
            <a:r>
              <a:rPr lang="ru-RU" dirty="0" smtClean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Поучаствовать </a:t>
            </a:r>
            <a:r>
              <a:rPr lang="ru-RU" dirty="0"/>
              <a:t>в экспериментах можно будет добровольно.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23478"/>
            <a:ext cx="525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Проект </a:t>
            </a:r>
            <a:r>
              <a:rPr lang="ru-RU" dirty="0"/>
              <a:t>постановления Правительства РФ </a:t>
            </a:r>
            <a:r>
              <a:rPr lang="ru-RU" dirty="0" smtClean="0"/>
              <a:t>размещен на http</a:t>
            </a:r>
            <a:r>
              <a:rPr lang="ru-RU" dirty="0"/>
              <a:t>://</a:t>
            </a:r>
            <a:r>
              <a:rPr lang="ru-RU" dirty="0" smtClean="0"/>
              <a:t>regulation.gov.ru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272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1243"/>
            <a:ext cx="3561314" cy="1265212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" y="1081745"/>
            <a:ext cx="9144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130" y="360775"/>
            <a:ext cx="7937965" cy="2595492"/>
          </a:xfrm>
        </p:spPr>
        <p:txBody>
          <a:bodyPr>
            <a:normAutofit/>
          </a:bodyPr>
          <a:lstStyle/>
          <a:p>
            <a:pPr marL="342853" indent="-342853" algn="l">
              <a:spcBef>
                <a:spcPct val="2000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43558"/>
            <a:ext cx="8928992" cy="3789166"/>
          </a:xfrm>
        </p:spPr>
        <p:txBody>
          <a:bodyPr/>
          <a:lstStyle/>
          <a:p>
            <a:pPr marL="0" indent="0" algn="ctr">
              <a:buNone/>
            </a:pPr>
            <a:endParaRPr lang="ru-RU" sz="1300" b="1" dirty="0" smtClean="0"/>
          </a:p>
          <a:p>
            <a:pPr marL="0" indent="0" algn="ctr">
              <a:buNone/>
            </a:pPr>
            <a:r>
              <a:rPr lang="ru-RU" dirty="0" smtClean="0"/>
              <a:t>Также </a:t>
            </a:r>
            <a:r>
              <a:rPr lang="ru-RU" dirty="0" err="1" smtClean="0"/>
              <a:t>Минпромторг</a:t>
            </a:r>
            <a:r>
              <a:rPr lang="ru-RU" dirty="0" smtClean="0"/>
              <a:t> </a:t>
            </a:r>
            <a:r>
              <a:rPr lang="ru-RU" dirty="0"/>
              <a:t>предложил </a:t>
            </a:r>
            <a:r>
              <a:rPr lang="ru-RU" dirty="0" smtClean="0"/>
              <a:t>провести </a:t>
            </a:r>
            <a:r>
              <a:rPr lang="ru-RU" dirty="0"/>
              <a:t>4 эксперимента </a:t>
            </a:r>
            <a:r>
              <a:rPr lang="ru-RU" dirty="0" smtClean="0"/>
              <a:t>по маркировке: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- упакованной пищевой рыбной продукции (кроме свежей рыбы) - с 1 апреля 2022 года по 28 февраля 2023 года;</a:t>
            </a:r>
          </a:p>
          <a:p>
            <a:pPr marL="0" indent="0" algn="ctr">
              <a:buNone/>
            </a:pPr>
            <a:r>
              <a:rPr lang="ru-RU" dirty="0"/>
              <a:t>- отдельных видов алкоголя (например, натурального виноградного вина, вермута, спиртовых настоек и ликеров) - с 1 июня 2022 года по 31 августа 2023 года;</a:t>
            </a:r>
          </a:p>
          <a:p>
            <a:pPr marL="0" indent="0" algn="ctr">
              <a:buNone/>
            </a:pPr>
            <a:r>
              <a:rPr lang="ru-RU" dirty="0"/>
              <a:t>- готовых или консервированных продуктов из мяса, овощей и фруктов (например, джемов, желе) - с 1 мая 2022 года по 28 февраля 2023 года;</a:t>
            </a:r>
          </a:p>
          <a:p>
            <a:pPr marL="0" indent="0" algn="ctr">
              <a:buNone/>
            </a:pPr>
            <a:r>
              <a:rPr lang="ru-RU" dirty="0"/>
              <a:t>- кормов для домашних животных - с 1 мая 2022 года по 28 февраля 2023 года.</a:t>
            </a:r>
          </a:p>
          <a:p>
            <a:pPr marL="0" indent="0" algn="ctr">
              <a:buNone/>
            </a:pPr>
            <a:r>
              <a:rPr lang="ru-RU" dirty="0"/>
              <a:t>Поучаствовать в экспериментах можно будет добровольно.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67495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Проект постановления Правительства РФ размещен на http://regulation.gov.ru</a:t>
            </a:r>
          </a:p>
        </p:txBody>
      </p:sp>
    </p:spTree>
    <p:extLst>
      <p:ext uri="{BB962C8B-B14F-4D97-AF65-F5344CB8AC3E}">
        <p14:creationId xmlns:p14="http://schemas.microsoft.com/office/powerpoint/2010/main" xmlns="" val="105160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4235" y="144199"/>
            <a:ext cx="8758913" cy="4878849"/>
          </a:xfrm>
          <a:prstGeom prst="rect">
            <a:avLst/>
          </a:prstGeom>
          <a:solidFill>
            <a:srgbClr val="F5F1EA"/>
          </a:solidFill>
        </p:spPr>
        <p:txBody>
          <a:bodyPr lIns="0" tIns="0" rIns="0" bIns="0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7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информация об обязательной маркировке размещена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7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27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https://честныйзнак.рф</a:t>
            </a:r>
            <a:r>
              <a:rPr lang="ru-RU" sz="27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7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доп. вопросы можно задать по телефонам информационного центра: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27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+7(800) 222-15-23</a:t>
            </a:r>
            <a:r>
              <a:rPr lang="ru-RU" sz="27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+7(800) 707-23-36</a:t>
            </a:r>
            <a:r>
              <a:rPr lang="ru-RU" sz="27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info@crpt.ru</a:t>
            </a:r>
            <a:r>
              <a:rPr lang="ru-RU" sz="2700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700" dirty="0">
              <a:solidFill>
                <a:srgbClr val="E04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700" dirty="0">
              <a:solidFill>
                <a:srgbClr val="E04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36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3600" b="1" dirty="0">
                <a:solidFill>
                  <a:srgbClr val="E04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E04E3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7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7382</TotalTime>
  <Words>509</Words>
  <Application>Microsoft Office PowerPoint</Application>
  <PresentationFormat>Экран (16:9)</PresentationFormat>
  <Paragraphs>74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Office Theme</vt:lpstr>
      <vt:lpstr>1_Тема Office</vt:lpstr>
      <vt:lpstr>2_Тема Office</vt:lpstr>
      <vt:lpstr>3_Тема Office</vt:lpstr>
      <vt:lpstr>  Маркировка  продукции в 2022 году.  Текущая ситуация и изменения в законодательстве.  Глазкова Анастасия Александровна  Отдел развития потребительского рынка  комитета по развитию малого, среднего бизнеса                                                               и потребительского рынка Ленинградской области  </vt:lpstr>
      <vt:lpstr> </vt:lpstr>
      <vt:lpstr> </vt:lpstr>
      <vt:lpstr>   </vt:lpstr>
      <vt:lpstr>Федеральный закон от 28.01.2022 № 2-ФЗ  </vt:lpstr>
      <vt:lpstr> </vt:lpstr>
      <vt:lpstr> </vt:lpstr>
      <vt:lpstr>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  </cp:lastModifiedBy>
  <cp:revision>553</cp:revision>
  <cp:lastPrinted>2021-05-13T08:06:15Z</cp:lastPrinted>
  <dcterms:modified xsi:type="dcterms:W3CDTF">2022-02-17T11:36:56Z</dcterms:modified>
</cp:coreProperties>
</file>