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  <p:sldMasterId id="2147483736" r:id="rId5"/>
  </p:sldMasterIdLst>
  <p:notesMasterIdLst>
    <p:notesMasterId r:id="rId20"/>
  </p:notesMasterIdLst>
  <p:handoutMasterIdLst>
    <p:handoutMasterId r:id="rId21"/>
  </p:handoutMasterIdLst>
  <p:sldIdLst>
    <p:sldId id="285" r:id="rId6"/>
    <p:sldId id="384" r:id="rId7"/>
    <p:sldId id="411" r:id="rId8"/>
    <p:sldId id="434" r:id="rId9"/>
    <p:sldId id="435" r:id="rId10"/>
    <p:sldId id="432" r:id="rId11"/>
    <p:sldId id="422" r:id="rId12"/>
    <p:sldId id="421" r:id="rId13"/>
    <p:sldId id="429" r:id="rId14"/>
    <p:sldId id="430" r:id="rId15"/>
    <p:sldId id="431" r:id="rId16"/>
    <p:sldId id="426" r:id="rId17"/>
    <p:sldId id="433" r:id="rId18"/>
    <p:sldId id="311" r:id="rId19"/>
  </p:sldIdLst>
  <p:sldSz cx="13681075" cy="7705725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9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8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75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6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600" algn="l" defTabSz="9138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1521" algn="l" defTabSz="9138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8440" algn="l" defTabSz="9138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5359" algn="l" defTabSz="9138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  <p15:guide id="3" pos="43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1EA"/>
    <a:srgbClr val="D8EFF4"/>
    <a:srgbClr val="FFFFFF"/>
    <a:srgbClr val="E04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 varScale="1">
        <p:scale>
          <a:sx n="53" d="100"/>
          <a:sy n="53" d="100"/>
        </p:scale>
        <p:origin x="36" y="204"/>
      </p:cViewPr>
      <p:guideLst>
        <p:guide orient="horz" pos="2427"/>
        <p:guide pos="4309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klinkov.a.e\Desktop\99%20&#1088;&#1072;&#1085;&#1093;&#1080;&#1089;\&#1053;&#1086;&#1074;&#1086;&#1089;&#1090;&#1080;\&#1056;&#1062;&#1048;\&#1043;&#1088;&#1072;&#1092;&#1080;&#1082;_&#1076;&#1083;&#1103;_&#1060;&#1086;&#1085;&#1076;_&#1087;&#1086;&#1076;&#1076;&#1077;&#1088;&#1078;&#1082;&#1080;_&#1087;&#1088;&#1077;&#1076;&#1087;&#1088;&#1080;&#1085;&#1080;&#1084;&#1072;&#1090;&#1077;&#1083;&#1100;&#1089;&#1090;&#1074;&#1072;-&#1055;&#1086;&#1089;&#1077;&#1097;&#1072;&#1077;&#1084;&#1086;&#1089;&#1090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78778957691603E-2"/>
          <c:y val="1.9734626767440738E-2"/>
          <c:w val="0.89621514480043851"/>
          <c:h val="0.685437400833894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Торговля и общественное питание</c:v>
                </c:pt>
              </c:strCache>
            </c:strRef>
          </c:tx>
          <c:spPr>
            <a:solidFill>
              <a:srgbClr val="4283D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неделя 1 </c:v>
                </c:pt>
                <c:pt idx="1">
                  <c:v>неделя 2</c:v>
                </c:pt>
                <c:pt idx="2">
                  <c:v>неделя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538</c:v>
                </c:pt>
                <c:pt idx="1">
                  <c:v>455</c:v>
                </c:pt>
                <c:pt idx="2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99-4765-AD92-9FAF0B4710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Финансовая поддержка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неделя 1 </c:v>
                </c:pt>
                <c:pt idx="1">
                  <c:v>неделя 2</c:v>
                </c:pt>
                <c:pt idx="2">
                  <c:v>неделя 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96</c:v>
                </c:pt>
                <c:pt idx="1">
                  <c:v>88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99-4765-AD92-9FAF0B47105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и аренда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неделя 1 </c:v>
                </c:pt>
                <c:pt idx="1">
                  <c:v>неделя 2</c:v>
                </c:pt>
                <c:pt idx="2">
                  <c:v>неделя 3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118</c:v>
                </c:pt>
                <c:pt idx="1">
                  <c:v>139</c:v>
                </c:pt>
                <c:pt idx="2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99-4765-AD92-9FAF0B47105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rgbClr val="05BC5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неделя 1 </c:v>
                </c:pt>
                <c:pt idx="1">
                  <c:v>неделя 2</c:v>
                </c:pt>
                <c:pt idx="2">
                  <c:v>неделя 3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164</c:v>
                </c:pt>
                <c:pt idx="1">
                  <c:v>265</c:v>
                </c:pt>
                <c:pt idx="2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99-4765-AD92-9FAF0B47105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Труд и занятость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2D-4B4F-8381-E0334713973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2D-4B4F-8381-E033471397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неделя 1 </c:v>
                </c:pt>
                <c:pt idx="1">
                  <c:v>неделя 2</c:v>
                </c:pt>
                <c:pt idx="2">
                  <c:v>неделя 3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D-4B4F-8381-E03347139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886208"/>
        <c:axId val="59051392"/>
      </c:barChart>
      <c:catAx>
        <c:axId val="10588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051392"/>
        <c:crosses val="autoZero"/>
        <c:auto val="1"/>
        <c:lblAlgn val="ctr"/>
        <c:lblOffset val="100"/>
        <c:noMultiLvlLbl val="0"/>
      </c:catAx>
      <c:valAx>
        <c:axId val="5905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88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647375283013391E-3"/>
          <c:y val="0.76626334773925209"/>
          <c:w val="0.97994548056022401"/>
          <c:h val="0.226555286960452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Отчет!$A$7:$A$37</c:f>
              <c:strCache>
                <c:ptCount val="31"/>
                <c:pt idx="0">
                  <c:v>2020-03-22</c:v>
                </c:pt>
                <c:pt idx="1">
                  <c:v>2020-03-23</c:v>
                </c:pt>
                <c:pt idx="2">
                  <c:v>2020-03-24</c:v>
                </c:pt>
                <c:pt idx="3">
                  <c:v>2020-03-25</c:v>
                </c:pt>
                <c:pt idx="4">
                  <c:v>2020-03-26</c:v>
                </c:pt>
                <c:pt idx="5">
                  <c:v>2020-03-27</c:v>
                </c:pt>
                <c:pt idx="6">
                  <c:v>2020-03-28</c:v>
                </c:pt>
                <c:pt idx="7">
                  <c:v>2020-03-29</c:v>
                </c:pt>
                <c:pt idx="8">
                  <c:v>2020-03-30</c:v>
                </c:pt>
                <c:pt idx="9">
                  <c:v>2020-03-31</c:v>
                </c:pt>
                <c:pt idx="10">
                  <c:v>2020-04-01</c:v>
                </c:pt>
                <c:pt idx="11">
                  <c:v>2020-04-02</c:v>
                </c:pt>
                <c:pt idx="12">
                  <c:v>2020-04-03</c:v>
                </c:pt>
                <c:pt idx="13">
                  <c:v>2020-04-04</c:v>
                </c:pt>
                <c:pt idx="14">
                  <c:v>2020-04-05</c:v>
                </c:pt>
                <c:pt idx="15">
                  <c:v>2020-04-06</c:v>
                </c:pt>
                <c:pt idx="16">
                  <c:v>2020-04-07</c:v>
                </c:pt>
                <c:pt idx="17">
                  <c:v>2020-04-08</c:v>
                </c:pt>
                <c:pt idx="18">
                  <c:v>2020-04-09</c:v>
                </c:pt>
                <c:pt idx="19">
                  <c:v>2020-04-10</c:v>
                </c:pt>
                <c:pt idx="20">
                  <c:v>2020-04-11</c:v>
                </c:pt>
                <c:pt idx="21">
                  <c:v>2020-04-12</c:v>
                </c:pt>
                <c:pt idx="22">
                  <c:v>2020-04-13</c:v>
                </c:pt>
                <c:pt idx="23">
                  <c:v>2020-04-14</c:v>
                </c:pt>
                <c:pt idx="24">
                  <c:v>2020-04-15</c:v>
                </c:pt>
                <c:pt idx="25">
                  <c:v>2020-04-16</c:v>
                </c:pt>
                <c:pt idx="26">
                  <c:v>2020-04-17</c:v>
                </c:pt>
                <c:pt idx="27">
                  <c:v>2020-04-18</c:v>
                </c:pt>
                <c:pt idx="28">
                  <c:v>2020-04-19</c:v>
                </c:pt>
                <c:pt idx="29">
                  <c:v>2020-04-20</c:v>
                </c:pt>
                <c:pt idx="30">
                  <c:v>2020-04-21</c:v>
                </c:pt>
              </c:strCache>
            </c:strRef>
          </c:cat>
          <c:val>
            <c:numRef>
              <c:f>Отчет!$B$7:$B$37</c:f>
              <c:numCache>
                <c:formatCode>0</c:formatCode>
                <c:ptCount val="31"/>
                <c:pt idx="0">
                  <c:v>241</c:v>
                </c:pt>
                <c:pt idx="1">
                  <c:v>727</c:v>
                </c:pt>
                <c:pt idx="2">
                  <c:v>854</c:v>
                </c:pt>
                <c:pt idx="3">
                  <c:v>834</c:v>
                </c:pt>
                <c:pt idx="4">
                  <c:v>675</c:v>
                </c:pt>
                <c:pt idx="5">
                  <c:v>607</c:v>
                </c:pt>
                <c:pt idx="6">
                  <c:v>438</c:v>
                </c:pt>
                <c:pt idx="7">
                  <c:v>439</c:v>
                </c:pt>
                <c:pt idx="8">
                  <c:v>769</c:v>
                </c:pt>
                <c:pt idx="9">
                  <c:v>703</c:v>
                </c:pt>
                <c:pt idx="10">
                  <c:v>755</c:v>
                </c:pt>
                <c:pt idx="11">
                  <c:v>798</c:v>
                </c:pt>
                <c:pt idx="12">
                  <c:v>1000</c:v>
                </c:pt>
                <c:pt idx="13">
                  <c:v>544</c:v>
                </c:pt>
                <c:pt idx="14">
                  <c:v>1195</c:v>
                </c:pt>
                <c:pt idx="15">
                  <c:v>1357</c:v>
                </c:pt>
                <c:pt idx="16">
                  <c:v>1414</c:v>
                </c:pt>
                <c:pt idx="17">
                  <c:v>1172</c:v>
                </c:pt>
                <c:pt idx="18">
                  <c:v>1132</c:v>
                </c:pt>
                <c:pt idx="19">
                  <c:v>1173</c:v>
                </c:pt>
                <c:pt idx="20">
                  <c:v>590</c:v>
                </c:pt>
                <c:pt idx="21">
                  <c:v>569</c:v>
                </c:pt>
                <c:pt idx="22">
                  <c:v>1592</c:v>
                </c:pt>
                <c:pt idx="23">
                  <c:v>1703</c:v>
                </c:pt>
                <c:pt idx="24">
                  <c:v>1642</c:v>
                </c:pt>
                <c:pt idx="25">
                  <c:v>1439</c:v>
                </c:pt>
                <c:pt idx="26">
                  <c:v>1293</c:v>
                </c:pt>
                <c:pt idx="27">
                  <c:v>556</c:v>
                </c:pt>
                <c:pt idx="28">
                  <c:v>511</c:v>
                </c:pt>
                <c:pt idx="29">
                  <c:v>1221</c:v>
                </c:pt>
                <c:pt idx="30">
                  <c:v>952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59-4903-8B66-784685E39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842560"/>
        <c:axId val="34650880"/>
      </c:lineChart>
      <c:catAx>
        <c:axId val="91842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650880"/>
        <c:crosses val="autoZero"/>
        <c:auto val="1"/>
        <c:lblAlgn val="ctr"/>
        <c:lblOffset val="100"/>
        <c:noMultiLvlLbl val="0"/>
      </c:catAx>
      <c:valAx>
        <c:axId val="346508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91842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0.2895</cdr:x>
      <cdr:y>0.2809</cdr:y>
    </cdr:from>
    <cdr:to>
      <cdr:x>0.50151</cdr:x>
      <cdr:y>0.47207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63548BA-3F5E-48EE-8546-6178958CEDC9}"/>
            </a:ext>
          </a:extLst>
        </cdr:cNvPr>
        <cdr:cNvSpPr txBox="1"/>
      </cdr:nvSpPr>
      <cdr:spPr>
        <a:xfrm xmlns:a="http://schemas.openxmlformats.org/drawingml/2006/main">
          <a:off x="2151224" y="1173156"/>
          <a:ext cx="1575393" cy="798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solidFill>
                <a:srgbClr val="C00000"/>
              </a:solidFill>
            </a:rPr>
            <a:t>+3%</a:t>
          </a:r>
        </a:p>
      </cdr:txBody>
    </cdr:sp>
  </cdr:relSizeAnchor>
  <cdr:relSizeAnchor xmlns:cdr="http://schemas.openxmlformats.org/drawingml/2006/chartDrawing">
    <cdr:from>
      <cdr:x>0.59098</cdr:x>
      <cdr:y>0.2809</cdr:y>
    </cdr:from>
    <cdr:to>
      <cdr:x>0.80299</cdr:x>
      <cdr:y>0.47207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D3657D4E-50F1-4CCB-8607-B0339C226359}"/>
            </a:ext>
          </a:extLst>
        </cdr:cNvPr>
        <cdr:cNvSpPr txBox="1"/>
      </cdr:nvSpPr>
      <cdr:spPr>
        <a:xfrm xmlns:a="http://schemas.openxmlformats.org/drawingml/2006/main">
          <a:off x="4391454" y="1173156"/>
          <a:ext cx="1575393" cy="798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>
              <a:solidFill>
                <a:srgbClr val="C00000"/>
              </a:solidFill>
            </a:rPr>
            <a:t>-15%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0.4002</cdr:x>
      <cdr:y>0.46087</cdr:y>
    </cdr:from>
    <cdr:to>
      <cdr:x>0.4002</cdr:x>
      <cdr:y>0.8676</cdr:y>
    </cdr:to>
    <cdr:cxnSp macro="">
      <cdr:nvCxnSpPr>
        <cdr:cNvPr id="2" name="Прямая соединительная линия 1">
          <a:extLst xmlns:a="http://schemas.openxmlformats.org/drawingml/2006/main">
            <a:ext uri="{FF2B5EF4-FFF2-40B4-BE49-F238E27FC236}">
              <a16:creationId xmlns:a16="http://schemas.microsoft.com/office/drawing/2014/main" id="{E3AC3C59-17B3-456B-8C17-9B489676030D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3816425" y="2428083"/>
          <a:ext cx="0" cy="21428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0.52857</cdr:x>
      <cdr:y>0.23304</cdr:y>
    </cdr:from>
    <cdr:to>
      <cdr:x>0.52857</cdr:x>
      <cdr:y>0.8676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id="{E3AC3C59-17B3-456B-8C17-9B489676030D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5040561" y="1227754"/>
          <a:ext cx="0" cy="33431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0.74755</cdr:x>
      <cdr:y>0.07186</cdr:y>
    </cdr:from>
    <cdr:to>
      <cdr:x>0.74755</cdr:x>
      <cdr:y>0.8676</cdr:y>
    </cdr:to>
    <cdr:cxnSp macro="">
      <cdr:nvCxnSpPr>
        <cdr:cNvPr id="6" name="Прямая соединительная линия 5">
          <a:extLst xmlns:a="http://schemas.openxmlformats.org/drawingml/2006/main">
            <a:ext uri="{FF2B5EF4-FFF2-40B4-BE49-F238E27FC236}">
              <a16:creationId xmlns:a16="http://schemas.microsoft.com/office/drawing/2014/main" id="{E3AC3C59-17B3-456B-8C17-9B489676030D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7128793" y="378616"/>
          <a:ext cx="0" cy="419230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0.3549</cdr:x>
      <cdr:y>0.8651</cdr:y>
    </cdr:from>
    <cdr:to>
      <cdr:x>0.45746</cdr:x>
      <cdr:y>0.95273</cdr:y>
    </cdr:to>
    <cdr:sp macro="" textlink="">
      <cdr:nvSpPr>
        <cdr:cNvPr id="10" name="TextBox 13">
          <a:extLst xmlns:a="http://schemas.openxmlformats.org/drawingml/2006/main">
            <a:ext uri="{FF2B5EF4-FFF2-40B4-BE49-F238E27FC236}">
              <a16:creationId xmlns:a16="http://schemas.microsoft.com/office/drawing/2014/main" id="{8686BD3F-DF88-4AF5-A079-8A8FC23F2FAC}"/>
            </a:ext>
          </a:extLst>
        </cdr:cNvPr>
        <cdr:cNvSpPr txBox="1"/>
      </cdr:nvSpPr>
      <cdr:spPr>
        <a:xfrm xmlns:a="http://schemas.openxmlformats.org/drawingml/2006/main">
          <a:off x="3384377" y="4557792"/>
          <a:ext cx="978054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>
              <a:solidFill>
                <a:prstClr val="black"/>
              </a:solidFill>
            </a:rPr>
            <a:t>03.04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0.48976</cdr:x>
      <cdr:y>0.86667</cdr:y>
    </cdr:from>
    <cdr:to>
      <cdr:x>0.59232</cdr:x>
      <cdr:y>0.9543</cdr:y>
    </cdr:to>
    <cdr:sp macro="" textlink="">
      <cdr:nvSpPr>
        <cdr:cNvPr id="11" name="TextBox 13">
          <a:extLst xmlns:a="http://schemas.openxmlformats.org/drawingml/2006/main">
            <a:ext uri="{FF2B5EF4-FFF2-40B4-BE49-F238E27FC236}">
              <a16:creationId xmlns:a16="http://schemas.microsoft.com/office/drawing/2014/main" id="{8686BD3F-DF88-4AF5-A079-8A8FC23F2FAC}"/>
            </a:ext>
          </a:extLst>
        </cdr:cNvPr>
        <cdr:cNvSpPr txBox="1"/>
      </cdr:nvSpPr>
      <cdr:spPr>
        <a:xfrm xmlns:a="http://schemas.openxmlformats.org/drawingml/2006/main">
          <a:off x="4670465" y="4566056"/>
          <a:ext cx="978054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>
              <a:solidFill>
                <a:prstClr val="black"/>
              </a:solidFill>
            </a:rPr>
            <a:t>07.04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0.70979</cdr:x>
      <cdr:y>0.87381</cdr:y>
    </cdr:from>
    <cdr:to>
      <cdr:x>0.83412</cdr:x>
      <cdr:y>0.96174</cdr:y>
    </cdr:to>
    <cdr:sp macro="" textlink="">
      <cdr:nvSpPr>
        <cdr:cNvPr id="12" name="TextBox 13">
          <a:extLst xmlns:a="http://schemas.openxmlformats.org/drawingml/2006/main">
            <a:ext uri="{FF2B5EF4-FFF2-40B4-BE49-F238E27FC236}">
              <a16:creationId xmlns:a16="http://schemas.microsoft.com/office/drawing/2014/main" id="{8686BD3F-DF88-4AF5-A079-8A8FC23F2FAC}"/>
            </a:ext>
          </a:extLst>
        </cdr:cNvPr>
        <cdr:cNvSpPr txBox="1"/>
      </cdr:nvSpPr>
      <cdr:spPr>
        <a:xfrm xmlns:a="http://schemas.openxmlformats.org/drawingml/2006/main">
          <a:off x="6768753" y="4603643"/>
          <a:ext cx="1185655" cy="46325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>
              <a:solidFill>
                <a:prstClr val="black"/>
              </a:solidFill>
            </a:rPr>
            <a:t>14.04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0.05286</cdr:x>
      <cdr:y>0.42824</cdr:y>
    </cdr:from>
    <cdr:to>
      <cdr:x>0.15542</cdr:x>
      <cdr:y>0.51587</cdr:y>
    </cdr:to>
    <cdr:sp macro="" textlink="">
      <cdr:nvSpPr>
        <cdr:cNvPr id="13" name="TextBox 13">
          <a:extLst xmlns:a="http://schemas.openxmlformats.org/drawingml/2006/main">
            <a:ext uri="{FF2B5EF4-FFF2-40B4-BE49-F238E27FC236}">
              <a16:creationId xmlns:a16="http://schemas.microsoft.com/office/drawing/2014/main" id="{2EF1ACD1-90CA-46BC-84C5-89309BA5C81D}"/>
            </a:ext>
          </a:extLst>
        </cdr:cNvPr>
        <cdr:cNvSpPr txBox="1"/>
      </cdr:nvSpPr>
      <cdr:spPr>
        <a:xfrm xmlns:a="http://schemas.openxmlformats.org/drawingml/2006/main">
          <a:off x="504057" y="2256200"/>
          <a:ext cx="978054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>
              <a:solidFill>
                <a:prstClr val="black"/>
              </a:solidFill>
            </a:rPr>
            <a:t>854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0.37</cdr:x>
      <cdr:y>0.35169</cdr:y>
    </cdr:from>
    <cdr:to>
      <cdr:x>0.47256</cdr:x>
      <cdr:y>0.43932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FEE42691-CCEF-4510-942B-9B13909823D1}"/>
            </a:ext>
          </a:extLst>
        </cdr:cNvPr>
        <cdr:cNvSpPr txBox="1"/>
      </cdr:nvSpPr>
      <cdr:spPr>
        <a:xfrm xmlns:a="http://schemas.openxmlformats.org/drawingml/2006/main">
          <a:off x="3528393" y="1852898"/>
          <a:ext cx="978054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>
              <a:solidFill>
                <a:prstClr val="black"/>
              </a:solidFill>
            </a:rPr>
            <a:t>1000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0.48326</cdr:x>
      <cdr:y>0.13833</cdr:y>
    </cdr:from>
    <cdr:to>
      <cdr:x>0.58582</cdr:x>
      <cdr:y>0.22596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01AFAC3F-5297-4B51-8BC3-9DC808114A92}"/>
            </a:ext>
          </a:extLst>
        </cdr:cNvPr>
        <cdr:cNvSpPr txBox="1"/>
      </cdr:nvSpPr>
      <cdr:spPr>
        <a:xfrm xmlns:a="http://schemas.openxmlformats.org/drawingml/2006/main">
          <a:off x="4608513" y="728790"/>
          <a:ext cx="978054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>
              <a:solidFill>
                <a:prstClr val="black"/>
              </a:solidFill>
            </a:rPr>
            <a:t>1414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0.70979</cdr:x>
      <cdr:y>0</cdr:y>
    </cdr:from>
    <cdr:to>
      <cdr:x>0.81235</cdr:x>
      <cdr:y>0.08763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F89813F4-8494-473E-8791-622E3034DED6}"/>
            </a:ext>
          </a:extLst>
        </cdr:cNvPr>
        <cdr:cNvSpPr txBox="1"/>
      </cdr:nvSpPr>
      <cdr:spPr>
        <a:xfrm xmlns:a="http://schemas.openxmlformats.org/drawingml/2006/main">
          <a:off x="6768753" y="-1945087"/>
          <a:ext cx="978054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>
              <a:solidFill>
                <a:prstClr val="black"/>
              </a:solidFill>
            </a:rPr>
            <a:t>1703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0.93632</cdr:x>
      <cdr:y>0.356</cdr:y>
    </cdr:from>
    <cdr:to>
      <cdr:x>0.93632</cdr:x>
      <cdr:y>0.8676</cdr:y>
    </cdr:to>
    <cdr:cxnSp macro="">
      <cdr:nvCxnSpPr>
        <cdr:cNvPr id="17" name="Прямая соединительная линия 16">
          <a:extLst xmlns:a="http://schemas.openxmlformats.org/drawingml/2006/main">
            <a:ext uri="{FF2B5EF4-FFF2-40B4-BE49-F238E27FC236}">
              <a16:creationId xmlns:a16="http://schemas.microsoft.com/office/drawing/2014/main" id="{A617F249-D12E-4FDE-AB21-AE8F3531EEC3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8928993" y="1875559"/>
          <a:ext cx="0" cy="26953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0.89202</cdr:x>
      <cdr:y>0.25503</cdr:y>
    </cdr:from>
    <cdr:to>
      <cdr:x>0.99458</cdr:x>
      <cdr:y>0.34266</cdr:y>
    </cdr:to>
    <cdr:sp macro="" textlink="">
      <cdr:nvSpPr>
        <cdr:cNvPr id="18" name="TextBox 1">
          <a:extLst xmlns:a="http://schemas.openxmlformats.org/drawingml/2006/main">
            <a:ext uri="{FF2B5EF4-FFF2-40B4-BE49-F238E27FC236}">
              <a16:creationId xmlns:a16="http://schemas.microsoft.com/office/drawing/2014/main" id="{0636210C-491B-4F29-AF13-8929FFA3C79F}"/>
            </a:ext>
          </a:extLst>
        </cdr:cNvPr>
        <cdr:cNvSpPr txBox="1"/>
      </cdr:nvSpPr>
      <cdr:spPr>
        <a:xfrm xmlns:a="http://schemas.openxmlformats.org/drawingml/2006/main">
          <a:off x="8506545" y="1343611"/>
          <a:ext cx="978039" cy="4616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>
              <a:solidFill>
                <a:prstClr val="black"/>
              </a:solidFill>
            </a:rPr>
            <a:t>1221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0.04197</cdr:x>
      <cdr:y>0.8676</cdr:y>
    </cdr:from>
    <cdr:to>
      <cdr:x>0.14453</cdr:x>
      <cdr:y>0.95523</cdr:y>
    </cdr:to>
    <cdr:sp macro="" textlink="">
      <cdr:nvSpPr>
        <cdr:cNvPr id="19" name="TextBox 13">
          <a:extLst xmlns:a="http://schemas.openxmlformats.org/drawingml/2006/main">
            <a:ext uri="{FF2B5EF4-FFF2-40B4-BE49-F238E27FC236}">
              <a16:creationId xmlns:a16="http://schemas.microsoft.com/office/drawing/2014/main" id="{9F4F06C2-E12B-4568-9396-76326E96E444}"/>
            </a:ext>
          </a:extLst>
        </cdr:cNvPr>
        <cdr:cNvSpPr txBox="1"/>
      </cdr:nvSpPr>
      <cdr:spPr>
        <a:xfrm xmlns:a="http://schemas.openxmlformats.org/drawingml/2006/main">
          <a:off x="400206" y="4570921"/>
          <a:ext cx="978040" cy="4616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>
              <a:solidFill>
                <a:prstClr val="black"/>
              </a:solidFill>
            </a:rPr>
            <a:t>24</a:t>
          </a:r>
          <a:r>
            <a:rPr lang="en-US" sz="2400" dirty="0">
              <a:solidFill>
                <a:prstClr val="black"/>
              </a:solidFill>
            </a:rPr>
            <a:t>.0</a:t>
          </a:r>
          <a:r>
            <a:rPr lang="ru-RU" sz="2400" dirty="0">
              <a:solidFill>
                <a:prstClr val="black"/>
              </a:solidFill>
            </a:rPr>
            <a:t>3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0.89246</cdr:x>
      <cdr:y>0.8702</cdr:y>
    </cdr:from>
    <cdr:to>
      <cdr:x>0.99502</cdr:x>
      <cdr:y>0.95783</cdr:y>
    </cdr:to>
    <cdr:sp macro="" textlink="">
      <cdr:nvSpPr>
        <cdr:cNvPr id="20" name="TextBox 13">
          <a:extLst xmlns:a="http://schemas.openxmlformats.org/drawingml/2006/main">
            <a:ext uri="{FF2B5EF4-FFF2-40B4-BE49-F238E27FC236}">
              <a16:creationId xmlns:a16="http://schemas.microsoft.com/office/drawing/2014/main" id="{9F4F06C2-E12B-4568-9396-76326E96E444}"/>
            </a:ext>
          </a:extLst>
        </cdr:cNvPr>
        <cdr:cNvSpPr txBox="1"/>
      </cdr:nvSpPr>
      <cdr:spPr>
        <a:xfrm xmlns:a="http://schemas.openxmlformats.org/drawingml/2006/main">
          <a:off x="8510736" y="4584658"/>
          <a:ext cx="978040" cy="4616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>
              <a:solidFill>
                <a:prstClr val="black"/>
              </a:solidFill>
            </a:rPr>
            <a:t>20</a:t>
          </a:r>
          <a:r>
            <a:rPr lang="en-US" sz="2400" dirty="0">
              <a:solidFill>
                <a:prstClr val="black"/>
              </a:solidFill>
            </a:rPr>
            <a:t>.04</a:t>
          </a:r>
          <a:endParaRPr lang="ru-RU" sz="24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4538"/>
            <a:ext cx="6610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5711"/>
            <a:ext cx="5438775" cy="4466511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242"/>
            <a:ext cx="2946400" cy="496809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2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839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759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68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60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21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40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359" algn="l" defTabSz="9138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3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5" y="282343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4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2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2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5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2823435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4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0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44" tIns="67075" rIns="134144" bIns="6707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5"/>
            <a:ext cx="11799928" cy="1489417"/>
          </a:xfrm>
          <a:prstGeom prst="rect">
            <a:avLst/>
          </a:prstGeom>
        </p:spPr>
        <p:txBody>
          <a:bodyPr lIns="102588" tIns="51294" rIns="102588" bIns="5129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5"/>
            <a:ext cx="11799928" cy="4889212"/>
          </a:xfrm>
          <a:prstGeom prst="rect">
            <a:avLst/>
          </a:prstGeom>
        </p:spPr>
        <p:txBody>
          <a:bodyPr lIns="102588" tIns="51294" rIns="102588" bIns="51294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3" y="7142169"/>
            <a:ext cx="3079749" cy="409575"/>
          </a:xfrm>
          <a:prstGeom prst="rect">
            <a:avLst/>
          </a:prstGeom>
        </p:spPr>
        <p:txBody>
          <a:bodyPr lIns="102588" tIns="51294" rIns="102588" bIns="5129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6" y="7142169"/>
            <a:ext cx="4616451" cy="409575"/>
          </a:xfrm>
          <a:prstGeom prst="rect">
            <a:avLst/>
          </a:prstGeom>
        </p:spPr>
        <p:txBody>
          <a:bodyPr lIns="102588" tIns="51294" rIns="102588" bIns="5129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29" y="7142169"/>
            <a:ext cx="3079749" cy="409575"/>
          </a:xfrm>
          <a:prstGeom prst="rect">
            <a:avLst/>
          </a:prstGeom>
        </p:spPr>
        <p:txBody>
          <a:bodyPr lIns="102588" tIns="51294" rIns="102588" bIns="5129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2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1" y="2823434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4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2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7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7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2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6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03" tIns="67103" rIns="134203" bIns="6710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7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6" y="282342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3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3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1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6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29371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5"/>
            <a:ext cx="11799928" cy="1489417"/>
          </a:xfrm>
          <a:prstGeom prst="rect">
            <a:avLst/>
          </a:prstGeom>
        </p:spPr>
        <p:txBody>
          <a:bodyPr lIns="102588" tIns="51294" rIns="102588" bIns="5129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5"/>
            <a:ext cx="11799928" cy="4889212"/>
          </a:xfrm>
          <a:prstGeom prst="rect">
            <a:avLst/>
          </a:prstGeom>
        </p:spPr>
        <p:txBody>
          <a:bodyPr lIns="102588" tIns="51294" rIns="102588" bIns="51294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3" y="7142169"/>
            <a:ext cx="3079749" cy="409575"/>
          </a:xfrm>
          <a:prstGeom prst="rect">
            <a:avLst/>
          </a:prstGeom>
        </p:spPr>
        <p:txBody>
          <a:bodyPr lIns="102588" tIns="51294" rIns="102588" bIns="5129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6" y="7142169"/>
            <a:ext cx="4616451" cy="409575"/>
          </a:xfrm>
          <a:prstGeom prst="rect">
            <a:avLst/>
          </a:prstGeom>
        </p:spPr>
        <p:txBody>
          <a:bodyPr lIns="102588" tIns="51294" rIns="102588" bIns="5129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29" y="7142169"/>
            <a:ext cx="3079749" cy="409575"/>
          </a:xfrm>
          <a:prstGeom prst="rect">
            <a:avLst/>
          </a:prstGeom>
        </p:spPr>
        <p:txBody>
          <a:bodyPr lIns="102588" tIns="51294" rIns="102588" bIns="5129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3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5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2823435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4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8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26" tIns="67063" rIns="134126" bIns="6706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8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920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839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759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7680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689" indent="-342689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496" indent="-285575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2300" indent="-228459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9220" indent="-228459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6138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3058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9979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6900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3819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0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6" y="2818301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3002"/>
            <a:ext cx="2121357" cy="410259"/>
          </a:xfrm>
          <a:prstGeom prst="rect">
            <a:avLst/>
          </a:prstGeom>
        </p:spPr>
        <p:txBody>
          <a:bodyPr vert="horz" lIns="120712" tIns="60356" rIns="120712" bIns="60356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699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6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26" tIns="67063" rIns="134126" bIns="6706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786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6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26" tIns="67063" rIns="134126" bIns="6706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26" tIns="67063" rIns="134126" bIns="670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564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564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564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84" indent="-251484" algn="l" defTabSz="603564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564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564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9590" indent="-301780" algn="l" defTabSz="60356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151" indent="-301780" algn="l" defTabSz="60356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716" indent="-301780" algn="l" defTabSz="60356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0278" indent="-301780" algn="l" defTabSz="60356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564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125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687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248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808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1370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4935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8495" algn="l" defTabSz="60356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9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6" y="2818300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2999"/>
            <a:ext cx="2121357" cy="410259"/>
          </a:xfrm>
          <a:prstGeom prst="rect">
            <a:avLst/>
          </a:prstGeom>
        </p:spPr>
        <p:txBody>
          <a:bodyPr vert="horz" lIns="120731" tIns="60366" rIns="120731" bIns="60366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698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6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44" tIns="67075" rIns="134144" bIns="6707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786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6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44" tIns="67075" rIns="134144" bIns="6707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44" tIns="67075" rIns="134144" bIns="670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656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56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56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22" indent="-251522" algn="l" defTabSz="603656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56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56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103" indent="-301825" algn="l" defTabSz="60365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759" indent="-301825" algn="l" defTabSz="60365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413" indent="-301825" algn="l" defTabSz="60365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070" indent="-301825" algn="l" defTabSz="60365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56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11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966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621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276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1930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586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241" algn="l" defTabSz="60365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6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6" y="2818297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3" y="6902997"/>
            <a:ext cx="2121357" cy="410259"/>
          </a:xfrm>
          <a:prstGeom prst="rect">
            <a:avLst/>
          </a:prstGeom>
        </p:spPr>
        <p:txBody>
          <a:bodyPr vert="horz" lIns="120782" tIns="60392" rIns="120782" bIns="60392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3" y="560694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03" tIns="67103" rIns="134203" bIns="6710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782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5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203" tIns="67103" rIns="134203" bIns="67103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203" tIns="67103" rIns="134203" bIns="671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915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915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915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631" indent="-251631" algn="l" defTabSz="603915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915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915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1531" indent="-301959" algn="l" defTabSz="6039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5446" indent="-301959" algn="l" defTabSz="6039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9360" indent="-301959" algn="l" defTabSz="6039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3275" indent="-301959" algn="l" defTabSz="6039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915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830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744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5658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9573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3489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7404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31318" algn="l" defTabSz="6039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260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920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839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759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7680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689" indent="-342689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496" indent="-285575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2300" indent="-228459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9220" indent="-228459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6138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3058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9979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6900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3819" indent="-228459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7035913" y="67809"/>
            <a:ext cx="6645162" cy="623991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48"/>
          <a:stretch/>
        </p:blipFill>
        <p:spPr bwMode="auto">
          <a:xfrm>
            <a:off x="11377043" y="3019451"/>
            <a:ext cx="1898559" cy="3345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44"/>
            <a:ext cx="6010276" cy="18954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817" y="1836638"/>
            <a:ext cx="12926538" cy="5616623"/>
          </a:xfrm>
        </p:spPr>
        <p:txBody>
          <a:bodyPr vert="horz"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5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/>
            </a:r>
            <a:br>
              <a:rPr lang="ru-RU" sz="5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</a:br>
            <a:r>
              <a:rPr lang="ru-RU" sz="5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/>
            </a:r>
            <a:br>
              <a:rPr lang="ru-RU" sz="5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</a:br>
            <a:r>
              <a:rPr lang="ru-RU" sz="4000" b="1" dirty="0" smtClean="0">
                <a:solidFill>
                  <a:srgbClr val="0070C0"/>
                </a:solidFill>
                <a:latin typeface="+mj-lt"/>
                <a:ea typeface="Times New Roman"/>
              </a:rPr>
              <a:t>О реализации на территории Ленинградской области мероприятий, направленных на поддержку отраслей малого и среднего предпринимательства, оказавшихся в зоне риска в связи с распространением новой </a:t>
            </a:r>
            <a:r>
              <a:rPr lang="ru-RU" sz="4000" b="1" dirty="0" err="1" smtClean="0">
                <a:solidFill>
                  <a:srgbClr val="0070C0"/>
                </a:solidFill>
                <a:latin typeface="+mj-lt"/>
                <a:ea typeface="Times New Roman"/>
              </a:rPr>
              <a:t>коронавирусной</a:t>
            </a:r>
            <a:r>
              <a:rPr lang="ru-RU" sz="4000" b="1" dirty="0" smtClean="0">
                <a:solidFill>
                  <a:srgbClr val="0070C0"/>
                </a:solidFill>
                <a:latin typeface="+mj-lt"/>
                <a:ea typeface="Times New Roman"/>
              </a:rPr>
              <a:t> инфекции</a:t>
            </a:r>
            <a:r>
              <a:rPr lang="ru-RU" sz="3700" b="1" dirty="0" smtClean="0">
                <a:solidFill>
                  <a:srgbClr val="0070C0"/>
                </a:solidFill>
                <a:latin typeface="+mj-lt"/>
              </a:rPr>
              <a:t/>
            </a:r>
            <a:br>
              <a:rPr lang="ru-RU" sz="3700" b="1" dirty="0" smtClean="0">
                <a:solidFill>
                  <a:srgbClr val="0070C0"/>
                </a:solidFill>
                <a:latin typeface="+mj-lt"/>
              </a:rPr>
            </a:b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/>
            </a:r>
            <a:b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/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ru-RU" sz="4900" b="1" dirty="0" smtClean="0">
                <a:solidFill>
                  <a:srgbClr val="C00000"/>
                </a:solidFill>
                <a:latin typeface="+mj-lt"/>
              </a:rPr>
              <a:t>Нерушай Светлана Ивановна </a:t>
            </a:r>
            <a:r>
              <a:rPr lang="ru-RU" sz="4900" b="1" dirty="0" smtClean="0">
                <a:solidFill>
                  <a:schemeClr val="tx1"/>
                </a:solidFill>
                <a:latin typeface="+mj-lt"/>
              </a:rPr>
              <a:t>      </a:t>
            </a:r>
            <a:r>
              <a:rPr lang="ru-RU" sz="3300" b="1" dirty="0" smtClean="0">
                <a:solidFill>
                  <a:schemeClr val="tx1"/>
                </a:solidFill>
                <a:latin typeface="+mj-lt"/>
              </a:rPr>
              <a:t>   </a:t>
            </a:r>
            <a:r>
              <a:rPr lang="ru-RU" sz="3300" b="1" dirty="0" smtClean="0">
                <a:solidFill>
                  <a:srgbClr val="000000"/>
                </a:solidFill>
                <a:latin typeface="+mj-lt"/>
              </a:rPr>
              <a:t>                                                                                           </a:t>
            </a:r>
            <a:r>
              <a:rPr lang="ru-RU" sz="3300" dirty="0" smtClean="0">
                <a:solidFill>
                  <a:srgbClr val="000000"/>
                </a:solidFill>
                <a:latin typeface="+mj-lt"/>
              </a:rPr>
              <a:t>председатель комитета по развитию малого, среднего бизнеса                                                               и потребительского рынка Ленинградской области</a:t>
            </a:r>
            <a:br>
              <a:rPr lang="ru-RU" sz="3300" dirty="0" smtClean="0">
                <a:solidFill>
                  <a:srgbClr val="000000"/>
                </a:solidFill>
                <a:latin typeface="+mj-lt"/>
              </a:rPr>
            </a:br>
            <a:r>
              <a:rPr lang="ru-RU" sz="3000" smtClean="0">
                <a:solidFill>
                  <a:srgbClr val="000000"/>
                </a:solidFill>
                <a:latin typeface="+mj-lt"/>
              </a:rPr>
              <a:t/>
            </a:r>
            <a:br>
              <a:rPr lang="ru-RU" sz="3000" smtClean="0">
                <a:solidFill>
                  <a:srgbClr val="000000"/>
                </a:solidFill>
                <a:latin typeface="+mj-lt"/>
              </a:rPr>
            </a:br>
            <a:r>
              <a:rPr lang="ru-RU" sz="3000" b="1" smtClean="0">
                <a:solidFill>
                  <a:schemeClr val="tx1"/>
                </a:solidFill>
                <a:latin typeface="+mj-lt"/>
              </a:rPr>
              <a:t>22 </a:t>
            </a:r>
            <a:r>
              <a:rPr lang="ru-RU" sz="3000" b="1" dirty="0" smtClean="0">
                <a:solidFill>
                  <a:schemeClr val="tx1"/>
                </a:solidFill>
                <a:latin typeface="+mj-lt"/>
              </a:rPr>
              <a:t>апреля  2020 года</a:t>
            </a:r>
            <a:endParaRPr lang="ru-RU" sz="30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" y="1620614"/>
            <a:ext cx="13681075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68669" y="746130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0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1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783639" y="6818312"/>
            <a:ext cx="374332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3"/>
              </a:lnSpc>
              <a:spcBef>
                <a:spcPts val="10496"/>
              </a:spcBef>
            </a:pPr>
            <a:endParaRPr lang="ru-RU" sz="11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3675" y="199059"/>
            <a:ext cx="13033376" cy="1256060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         ФИНАНСОВАЯ ПОДДЕРЖКА</a:t>
            </a:r>
            <a:endParaRPr lang="ru-RU" sz="4000" b="1" spc="-5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32007" y="1529477"/>
            <a:ext cx="13033376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CFD8C4B-257D-4D7F-A331-2AF56A7A8411}"/>
              </a:ext>
            </a:extLst>
          </p:cNvPr>
          <p:cNvSpPr txBox="1"/>
          <p:nvPr/>
        </p:nvSpPr>
        <p:spPr>
          <a:xfrm>
            <a:off x="349489" y="1980654"/>
            <a:ext cx="12998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ctr"/>
            <a:endParaRPr lang="ru-RU" sz="3000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id="{43F051E5-D0E2-4CB4-A6D5-F96558F5A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50552"/>
              </p:ext>
            </p:extLst>
          </p:nvPr>
        </p:nvGraphicFramePr>
        <p:xfrm>
          <a:off x="353248" y="1607272"/>
          <a:ext cx="13029777" cy="5838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33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5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196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МОРАТОРИЙ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ДЕЙСТВУЮЩИЕ МИКРОЗАЙМЫ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3 месяца с 30 марта 2020 года 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предоставлено 29 МСП        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2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аиболее</a:t>
                      </a:r>
                      <a:r>
                        <a:rPr lang="ru-RU" sz="2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пострадавшие сферы</a:t>
                      </a:r>
                      <a:endParaRPr lang="ru-RU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1969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Субъекты МСП</a:t>
                      </a:r>
                      <a:endParaRPr lang="ru-RU" sz="26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97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НОВЫЙ ВИД МИКРОЗАЙМОВ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неотложные нужды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с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апреля 2020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года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600"/>
                        </a:spcBef>
                        <a:spcAft>
                          <a:spcPts val="1200"/>
                        </a:spcAft>
                        <a:buFontTx/>
                        <a:buNone/>
                      </a:pPr>
                      <a:r>
                        <a:rPr lang="ru-RU" sz="2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оплату минимальной зарплаты          </a:t>
                      </a:r>
                      <a:r>
                        <a:rPr lang="ru-RU" sz="3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1,5%</a:t>
                      </a:r>
                      <a:endParaRPr lang="ru-RU" sz="3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выплату фактического  ФОТ                 </a:t>
                      </a:r>
                      <a:r>
                        <a:rPr lang="ru-RU" sz="3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3%</a:t>
                      </a:r>
                      <a:endParaRPr lang="ru-RU" sz="3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837966"/>
                  </a:ext>
                </a:extLst>
              </a:tr>
              <a:tr h="727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 оплату аренды                                      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1,5%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 коммунальных  услуг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543415"/>
                  </a:ext>
                </a:extLst>
              </a:tr>
              <a:tr h="1299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ПОРУЧИТЕЛЬСТВА</a:t>
                      </a:r>
                      <a:r>
                        <a:rPr lang="ru-RU" sz="2800" b="1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ПО КРЕДИТАМ</a:t>
                      </a:r>
                      <a:endParaRPr lang="ru-RU" sz="2800" b="1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1E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ru-RU" sz="2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Решение</a:t>
                      </a:r>
                      <a:r>
                        <a:rPr lang="ru-RU" sz="2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-</a:t>
                      </a:r>
                      <a:r>
                        <a:rPr lang="ru-RU" sz="2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в течение 1 рабочего дня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1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70" y="273138"/>
            <a:ext cx="1772973" cy="118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64673" y="2772742"/>
            <a:ext cx="5265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Снижение выручки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50% контрагентов из пострадавших сфер</a:t>
            </a:r>
            <a:endParaRPr lang="ru-RU" sz="2000" dirty="0">
              <a:solidFill>
                <a:prstClr val="black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/>
          <a:srcRect l="82864"/>
          <a:stretch/>
        </p:blipFill>
        <p:spPr>
          <a:xfrm>
            <a:off x="12350966" y="0"/>
            <a:ext cx="1001500" cy="162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66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ятиугольник 32"/>
          <p:cNvSpPr/>
          <p:nvPr/>
        </p:nvSpPr>
        <p:spPr>
          <a:xfrm>
            <a:off x="791865" y="6210316"/>
            <a:ext cx="6220030" cy="1153330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algn="just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solidFill>
                  <a:prstClr val="black"/>
                </a:solidFill>
              </a:rPr>
              <a:t> </a:t>
            </a:r>
            <a:r>
              <a:rPr lang="ru-RU" sz="2600" dirty="0">
                <a:solidFill>
                  <a:prstClr val="black"/>
                </a:solidFill>
              </a:rPr>
              <a:t>О</a:t>
            </a:r>
            <a:r>
              <a:rPr lang="ru-RU" sz="2600" dirty="0" smtClean="0">
                <a:solidFill>
                  <a:prstClr val="black"/>
                </a:solidFill>
              </a:rPr>
              <a:t>тсрочка  </a:t>
            </a:r>
            <a:r>
              <a:rPr lang="ru-RU" sz="2600" dirty="0">
                <a:solidFill>
                  <a:prstClr val="black"/>
                </a:solidFill>
              </a:rPr>
              <a:t>на уплату </a:t>
            </a:r>
            <a:r>
              <a:rPr lang="ru-RU" sz="2600" dirty="0" smtClean="0">
                <a:solidFill>
                  <a:prstClr val="black"/>
                </a:solidFill>
              </a:rPr>
              <a:t>аренды до </a:t>
            </a:r>
            <a:r>
              <a:rPr lang="ru-RU" sz="2600" dirty="0">
                <a:solidFill>
                  <a:srgbClr val="0070C0"/>
                </a:solidFill>
              </a:rPr>
              <a:t>01.10.2020</a:t>
            </a:r>
            <a:r>
              <a:rPr lang="ru-RU" sz="2600" dirty="0">
                <a:solidFill>
                  <a:prstClr val="black"/>
                </a:solidFill>
              </a:rPr>
              <a:t> с рассрочкой до конца </a:t>
            </a:r>
            <a:r>
              <a:rPr lang="ru-RU" sz="2600" dirty="0" smtClean="0">
                <a:solidFill>
                  <a:prstClr val="black"/>
                </a:solidFill>
              </a:rPr>
              <a:t>          2021 </a:t>
            </a:r>
            <a:r>
              <a:rPr lang="ru-RU" sz="2600" dirty="0">
                <a:solidFill>
                  <a:prstClr val="black"/>
                </a:solidFill>
              </a:rPr>
              <a:t>года</a:t>
            </a:r>
          </a:p>
        </p:txBody>
      </p:sp>
      <p:sp>
        <p:nvSpPr>
          <p:cNvPr id="32" name="Пятиугольник 31"/>
          <p:cNvSpPr/>
          <p:nvPr/>
        </p:nvSpPr>
        <p:spPr>
          <a:xfrm>
            <a:off x="768307" y="4781556"/>
            <a:ext cx="6220030" cy="1256341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algn="just"/>
            <a:r>
              <a:rPr lang="ru-RU" sz="2600" dirty="0">
                <a:solidFill>
                  <a:prstClr val="black"/>
                </a:solidFill>
              </a:rPr>
              <a:t>О</a:t>
            </a:r>
            <a:r>
              <a:rPr lang="ru-RU" sz="2600" dirty="0" smtClean="0">
                <a:solidFill>
                  <a:prstClr val="black"/>
                </a:solidFill>
              </a:rPr>
              <a:t>тсрочка </a:t>
            </a:r>
            <a:r>
              <a:rPr lang="ru-RU" sz="2600" dirty="0">
                <a:solidFill>
                  <a:prstClr val="black"/>
                </a:solidFill>
              </a:rPr>
              <a:t>на уплату </a:t>
            </a:r>
            <a:r>
              <a:rPr lang="ru-RU" sz="2600" dirty="0" smtClean="0">
                <a:solidFill>
                  <a:prstClr val="black"/>
                </a:solidFill>
              </a:rPr>
              <a:t>аренды </a:t>
            </a:r>
            <a:r>
              <a:rPr lang="ru-RU" sz="2600" dirty="0" smtClean="0">
                <a:solidFill>
                  <a:srgbClr val="0070C0"/>
                </a:solidFill>
              </a:rPr>
              <a:t>на </a:t>
            </a:r>
            <a:r>
              <a:rPr lang="ru-RU" sz="2600" dirty="0">
                <a:solidFill>
                  <a:srgbClr val="0070C0"/>
                </a:solidFill>
              </a:rPr>
              <a:t>3 месяца </a:t>
            </a:r>
            <a:r>
              <a:rPr lang="ru-RU" sz="2600" dirty="0">
                <a:solidFill>
                  <a:prstClr val="black"/>
                </a:solidFill>
              </a:rPr>
              <a:t>(март, апрель, май) с рассрочкой до конца 2020 года</a:t>
            </a:r>
          </a:p>
        </p:txBody>
      </p:sp>
      <p:sp>
        <p:nvSpPr>
          <p:cNvPr id="30" name="Пятиугольник 29"/>
          <p:cNvSpPr/>
          <p:nvPr/>
        </p:nvSpPr>
        <p:spPr>
          <a:xfrm>
            <a:off x="764523" y="3495672"/>
            <a:ext cx="6220030" cy="1144148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algn="just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prstClr val="black"/>
                </a:solidFill>
              </a:rPr>
              <a:t>Освобождение от арендной платы           </a:t>
            </a:r>
            <a:r>
              <a:rPr lang="ru-RU" sz="2600" dirty="0">
                <a:solidFill>
                  <a:srgbClr val="0070C0"/>
                </a:solidFill>
              </a:rPr>
              <a:t>на 3 месяца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68669" y="746130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0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1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6" y="7011989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783639" y="6818312"/>
            <a:ext cx="374332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3"/>
              </a:lnSpc>
              <a:spcBef>
                <a:spcPts val="10496"/>
              </a:spcBef>
            </a:pPr>
            <a:endParaRPr lang="ru-RU" sz="11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090" y="252463"/>
            <a:ext cx="13033376" cy="1440161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                      РЕГИОНАЛЬНЫЕ МЕРЫ ПОДДЕРЖКИ: АРЕНДА</a:t>
            </a:r>
            <a:endParaRPr lang="ru-RU" sz="4000" b="1" spc="-5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19090" y="1692624"/>
            <a:ext cx="13033376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7" name="Прямоугольник 36"/>
          <p:cNvSpPr/>
          <p:nvPr/>
        </p:nvSpPr>
        <p:spPr>
          <a:xfrm>
            <a:off x="7912107" y="3709986"/>
            <a:ext cx="4917474" cy="427785"/>
          </a:xfrm>
          <a:prstGeom prst="rect">
            <a:avLst/>
          </a:prstGeom>
        </p:spPr>
        <p:txBody>
          <a:bodyPr wrap="square" lIns="88367" tIns="44184" rIns="88367" bIns="44184">
            <a:spAutoFit/>
          </a:bodyPr>
          <a:lstStyle/>
          <a:p>
            <a:pPr defTabSz="1007943">
              <a:spcBef>
                <a:spcPts val="580"/>
              </a:spcBef>
            </a:pPr>
            <a:r>
              <a:rPr lang="ru-RU" sz="22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пострадавшие сферы</a:t>
            </a:r>
            <a:endParaRPr lang="ru-RU" sz="22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912107" y="5210184"/>
            <a:ext cx="4917474" cy="427785"/>
          </a:xfrm>
          <a:prstGeom prst="rect">
            <a:avLst/>
          </a:prstGeom>
        </p:spPr>
        <p:txBody>
          <a:bodyPr wrap="square" lIns="88367" tIns="44184" rIns="88367" bIns="44184">
            <a:spAutoFit/>
          </a:bodyPr>
          <a:lstStyle/>
          <a:p>
            <a:pPr defTabSz="1007943">
              <a:spcBef>
                <a:spcPts val="580"/>
              </a:spcBef>
            </a:pPr>
            <a:r>
              <a:rPr lang="ru-RU" sz="22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субъекты МСП</a:t>
            </a:r>
            <a:endParaRPr lang="ru-RU" sz="22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912107" y="6593429"/>
            <a:ext cx="4917474" cy="427785"/>
          </a:xfrm>
          <a:prstGeom prst="rect">
            <a:avLst/>
          </a:prstGeom>
        </p:spPr>
        <p:txBody>
          <a:bodyPr wrap="square" lIns="88367" tIns="44184" rIns="88367" bIns="44184">
            <a:spAutoFit/>
          </a:bodyPr>
          <a:lstStyle/>
          <a:p>
            <a:pPr defTabSz="1007943">
              <a:spcBef>
                <a:spcPts val="580"/>
              </a:spcBef>
            </a:pPr>
            <a:r>
              <a:rPr lang="ru-RU" sz="22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пострадавшие сферы</a:t>
            </a:r>
            <a:endParaRPr lang="ru-RU" sz="22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s://i.pinimg.com/736x/39/29/60/3929602c23fb3f4ac76aa5de0c8bdbb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09" y="252464"/>
            <a:ext cx="1431489" cy="135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306643" y="1924036"/>
            <a:ext cx="92312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Федеральный закон от 01.04.2020  </a:t>
            </a: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№ 98-ФЗ, </a:t>
            </a:r>
            <a:r>
              <a:rPr lang="ru-RU" sz="2800" b="1" dirty="0">
                <a:solidFill>
                  <a:srgbClr val="C00000"/>
                </a:solidFill>
                <a:latin typeface="Arial Narrow" pitchFamily="34" charset="0"/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т. 19 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Постановление Правительства РФ от 03.04.2020 № 439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Arial Narrow" pitchFamily="34" charset="0"/>
              </a:rPr>
              <a:t>Распоряжение Правительства РФ от 19.03.2020  № 670-Р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l="82864"/>
          <a:stretch/>
        </p:blipFill>
        <p:spPr>
          <a:xfrm>
            <a:off x="12350966" y="0"/>
            <a:ext cx="1001500" cy="162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ятиугольник 32"/>
          <p:cNvSpPr/>
          <p:nvPr/>
        </p:nvSpPr>
        <p:spPr>
          <a:xfrm>
            <a:off x="861512" y="4356918"/>
            <a:ext cx="6220030" cy="2017426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600" dirty="0" smtClean="0">
                <a:solidFill>
                  <a:prstClr val="black"/>
                </a:solidFill>
              </a:rPr>
              <a:t> Региональная доплата </a:t>
            </a:r>
            <a:r>
              <a:rPr lang="ru-RU" sz="2600" b="1" dirty="0" smtClean="0">
                <a:solidFill>
                  <a:srgbClr val="FF0000"/>
                </a:solidFill>
              </a:rPr>
              <a:t>7000  </a:t>
            </a:r>
            <a:r>
              <a:rPr lang="ru-RU" sz="2600" dirty="0" smtClean="0">
                <a:solidFill>
                  <a:prstClr val="black"/>
                </a:solidFill>
              </a:rPr>
              <a:t>                      </a:t>
            </a:r>
            <a:r>
              <a:rPr lang="ru-RU" sz="2600" b="1" dirty="0">
                <a:solidFill>
                  <a:srgbClr val="FF0000"/>
                </a:solidFill>
              </a:rPr>
              <a:t>о</a:t>
            </a:r>
            <a:r>
              <a:rPr lang="ru-RU" sz="2600" b="1" dirty="0" smtClean="0">
                <a:solidFill>
                  <a:srgbClr val="FF0000"/>
                </a:solidFill>
              </a:rPr>
              <a:t>днократно</a:t>
            </a:r>
            <a:endParaRPr lang="ru-RU" sz="2600" b="1" dirty="0">
              <a:solidFill>
                <a:srgbClr val="FF0000"/>
              </a:solidFill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863873" y="1980654"/>
            <a:ext cx="6220030" cy="2088232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prstClr val="black"/>
                </a:solidFill>
              </a:rPr>
              <a:t>Е</a:t>
            </a:r>
            <a:r>
              <a:rPr lang="ru-RU" sz="2600" dirty="0" smtClean="0">
                <a:solidFill>
                  <a:prstClr val="black"/>
                </a:solidFill>
              </a:rPr>
              <a:t>диновременная  </a:t>
            </a:r>
            <a:r>
              <a:rPr lang="ru-RU" sz="2600" dirty="0">
                <a:solidFill>
                  <a:prstClr val="black"/>
                </a:solidFill>
              </a:rPr>
              <a:t>выплата в размере </a:t>
            </a:r>
            <a:r>
              <a:rPr lang="ru-RU" sz="2600" b="1" dirty="0">
                <a:solidFill>
                  <a:srgbClr val="FF0000"/>
                </a:solidFill>
              </a:rPr>
              <a:t>7000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dirty="0" smtClean="0">
                <a:solidFill>
                  <a:prstClr val="black"/>
                </a:solidFill>
              </a:rPr>
              <a:t> ИП + </a:t>
            </a:r>
            <a:r>
              <a:rPr lang="ru-RU" sz="2600" b="1" dirty="0" smtClean="0">
                <a:solidFill>
                  <a:srgbClr val="FF0000"/>
                </a:solidFill>
              </a:rPr>
              <a:t>5000</a:t>
            </a:r>
            <a:r>
              <a:rPr lang="ru-RU" sz="2600" dirty="0" smtClean="0">
                <a:solidFill>
                  <a:prstClr val="black"/>
                </a:solidFill>
              </a:rPr>
              <a:t> каждому  </a:t>
            </a:r>
          </a:p>
          <a:p>
            <a:pPr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prstClr val="black"/>
                </a:solidFill>
              </a:rPr>
              <a:t>несовершеннолетнему </a:t>
            </a:r>
            <a:r>
              <a:rPr lang="ru-RU" sz="2600" dirty="0" smtClean="0">
                <a:solidFill>
                  <a:prstClr val="black"/>
                </a:solidFill>
              </a:rPr>
              <a:t>члену семьи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68669" y="746130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0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1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6" y="7011989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783639" y="6818312"/>
            <a:ext cx="374332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3"/>
              </a:lnSpc>
              <a:spcBef>
                <a:spcPts val="10496"/>
              </a:spcBef>
            </a:pPr>
            <a:endParaRPr lang="ru-RU" sz="11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090" y="252463"/>
            <a:ext cx="13033376" cy="1440161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СОЦИАЛЬНЫЕ </a:t>
            </a:r>
            <a:r>
              <a:rPr lang="ru-RU" sz="3600" b="1" spc="-50" dirty="0">
                <a:solidFill>
                  <a:srgbClr val="C00000"/>
                </a:solidFill>
                <a:latin typeface="Calibri"/>
              </a:rPr>
              <a:t>МЕРЫ </a:t>
            </a: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ПОДДЕРЖКИ МСП</a:t>
            </a:r>
            <a:endParaRPr lang="ru-RU" sz="3600" b="1" spc="-5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19090" y="1692624"/>
            <a:ext cx="13033376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7" name="Прямоугольник 36"/>
          <p:cNvSpPr/>
          <p:nvPr/>
        </p:nvSpPr>
        <p:spPr>
          <a:xfrm>
            <a:off x="7272585" y="2341518"/>
            <a:ext cx="6099837" cy="1366504"/>
          </a:xfrm>
          <a:prstGeom prst="rect">
            <a:avLst/>
          </a:prstGeom>
        </p:spPr>
        <p:txBody>
          <a:bodyPr wrap="square" lIns="88367" tIns="44184" rIns="88367" bIns="44184">
            <a:spAutoFit/>
          </a:bodyPr>
          <a:lstStyle/>
          <a:p>
            <a:pPr algn="ctr" defTabSz="1007943">
              <a:spcBef>
                <a:spcPts val="580"/>
              </a:spcBef>
            </a:pP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предприниматели, </a:t>
            </a:r>
          </a:p>
          <a:p>
            <a:pPr algn="ctr" defTabSz="1007943">
              <a:spcBef>
                <a:spcPts val="580"/>
              </a:spcBef>
            </a:pPr>
            <a:r>
              <a:rPr lang="ru-RU" sz="26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чья деятельность приостановлен</a:t>
            </a: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7837446" y="4356918"/>
            <a:ext cx="5517479" cy="1812780"/>
          </a:xfrm>
          <a:prstGeom prst="rect">
            <a:avLst/>
          </a:prstGeom>
        </p:spPr>
        <p:txBody>
          <a:bodyPr wrap="square" lIns="88367" tIns="44184" rIns="88367" bIns="44184">
            <a:spAutoFit/>
          </a:bodyPr>
          <a:lstStyle/>
          <a:p>
            <a:pPr algn="ctr" defTabSz="1007943">
              <a:spcBef>
                <a:spcPts val="580"/>
              </a:spcBef>
            </a:pPr>
            <a:r>
              <a:rPr lang="ru-RU" sz="2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Самозанятые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зарегистрированные </a:t>
            </a:r>
          </a:p>
          <a:p>
            <a:pPr algn="ctr" defTabSz="1007943">
              <a:spcBef>
                <a:spcPts val="580"/>
              </a:spcBef>
            </a:pPr>
            <a:r>
              <a:rPr lang="ru-RU" sz="26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30.03.2020   </a:t>
            </a:r>
          </a:p>
          <a:p>
            <a:pPr algn="ctr" defTabSz="1007943">
              <a:spcBef>
                <a:spcPts val="580"/>
              </a:spcBef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 исключением арендодателей)</a:t>
            </a:r>
            <a:endParaRPr lang="ru-RU" sz="24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s://i.pinimg.com/736x/39/29/60/3929602c23fb3f4ac76aa5de0c8bdbb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09" y="252464"/>
            <a:ext cx="1431489" cy="135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863874" y="6708770"/>
            <a:ext cx="12266822" cy="744492"/>
          </a:xfrm>
          <a:prstGeom prst="rect">
            <a:avLst/>
          </a:prstGeom>
          <a:noFill/>
        </p:spPr>
        <p:txBody>
          <a:bodyPr lIns="0" tIns="0" rIns="0" bIns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-50" dirty="0" smtClean="0">
                <a:solidFill>
                  <a:srgbClr val="0070C0"/>
                </a:solidFill>
                <a:latin typeface="Calibri"/>
              </a:rPr>
              <a:t>НЕОБХОДИМО ОБРАЩЕНИЕ В МУНИЦИПАЛЬНЫЙ ФОНД ДЛЯ ВКЛЮЧЕНИЯ                  В СПИСОК НА ВЫПЛАТЫ</a:t>
            </a:r>
            <a:endParaRPr lang="ru-RU" sz="2800" b="1" spc="-50" dirty="0">
              <a:solidFill>
                <a:srgbClr val="0070C0"/>
              </a:solidFill>
              <a:latin typeface="Calibri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l="82864"/>
          <a:stretch/>
        </p:blipFill>
        <p:spPr>
          <a:xfrm>
            <a:off x="12350966" y="0"/>
            <a:ext cx="1001500" cy="162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5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ятиугольник 31"/>
          <p:cNvSpPr/>
          <p:nvPr/>
        </p:nvSpPr>
        <p:spPr>
          <a:xfrm>
            <a:off x="615747" y="5509045"/>
            <a:ext cx="12736717" cy="1603749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</a:rPr>
              <a:t>Сформировать </a:t>
            </a:r>
            <a:r>
              <a:rPr lang="ru-RU" sz="2400" dirty="0">
                <a:solidFill>
                  <a:srgbClr val="0070C0"/>
                </a:solidFill>
              </a:rPr>
              <a:t>списки </a:t>
            </a:r>
            <a:r>
              <a:rPr lang="ru-RU" sz="2400" dirty="0">
                <a:solidFill>
                  <a:prstClr val="black"/>
                </a:solidFill>
              </a:rPr>
              <a:t>индивидуальных предпринимателей из наиболее пострадавших сфер экономической деятельности, претендующих на получение единовременной денежной выплаты и направить их для свода в комитет малого бизнеса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68669" y="746130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0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1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747" y="7011989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615747" y="7213601"/>
            <a:ext cx="374332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3"/>
              </a:lnSpc>
              <a:spcBef>
                <a:spcPts val="10496"/>
              </a:spcBef>
            </a:pPr>
            <a:endParaRPr lang="ru-RU" sz="11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319" y="151461"/>
            <a:ext cx="13033376" cy="1440161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    ОРГАНАМ МСУ РЕКОМЕНДОВАНО:</a:t>
            </a:r>
            <a:endParaRPr lang="ru-RU" sz="4000" b="1" spc="-5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19090" y="1692624"/>
            <a:ext cx="13033376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pic>
        <p:nvPicPr>
          <p:cNvPr id="15" name="Picture 2" descr="https://i.pinimg.com/736x/39/29/60/3929602c23fb3f4ac76aa5de0c8bdbb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93" y="85148"/>
            <a:ext cx="1618184" cy="153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/>
          <a:srcRect l="82864"/>
          <a:stretch/>
        </p:blipFill>
        <p:spPr>
          <a:xfrm>
            <a:off x="12350966" y="0"/>
            <a:ext cx="1001500" cy="1620613"/>
          </a:xfrm>
          <a:prstGeom prst="rect">
            <a:avLst/>
          </a:prstGeom>
        </p:spPr>
      </p:pic>
      <p:sp>
        <p:nvSpPr>
          <p:cNvPr id="17" name="Пятиугольник 16"/>
          <p:cNvSpPr/>
          <p:nvPr/>
        </p:nvSpPr>
        <p:spPr>
          <a:xfrm>
            <a:off x="615747" y="1890480"/>
            <a:ext cx="12304705" cy="1386318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algn="just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</a:rPr>
              <a:t>Принять </a:t>
            </a:r>
            <a:r>
              <a:rPr lang="ru-RU" sz="2400" dirty="0">
                <a:solidFill>
                  <a:srgbClr val="0070C0"/>
                </a:solidFill>
              </a:rPr>
              <a:t>правовые акты</a:t>
            </a:r>
            <a:r>
              <a:rPr lang="ru-RU" sz="2400" dirty="0">
                <a:solidFill>
                  <a:prstClr val="black"/>
                </a:solidFill>
              </a:rPr>
              <a:t>, устанавливающие снижение значений коэффициента К2 или единой ставки налога для исчисления единого налога на вмененный доход по отдельным видам деятельности из </a:t>
            </a:r>
            <a:r>
              <a:rPr lang="ru-RU" sz="2400" dirty="0" smtClean="0">
                <a:solidFill>
                  <a:prstClr val="black"/>
                </a:solidFill>
              </a:rPr>
              <a:t>пострадавших </a:t>
            </a:r>
            <a:r>
              <a:rPr lang="ru-RU" sz="2400" dirty="0">
                <a:solidFill>
                  <a:prstClr val="black"/>
                </a:solidFill>
              </a:rPr>
              <a:t>сфер экономической деятельности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615747" y="3636838"/>
            <a:ext cx="12456629" cy="1368151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algn="just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Рассмотреть </a:t>
            </a:r>
            <a:r>
              <a:rPr lang="ru-RU" sz="2400" dirty="0">
                <a:solidFill>
                  <a:prstClr val="black"/>
                </a:solidFill>
              </a:rPr>
              <a:t>возможность </a:t>
            </a:r>
            <a:r>
              <a:rPr lang="ru-RU" sz="2400" dirty="0">
                <a:solidFill>
                  <a:srgbClr val="0070C0"/>
                </a:solidFill>
              </a:rPr>
              <a:t>освобождения сроком на 3 месяца </a:t>
            </a:r>
            <a:r>
              <a:rPr lang="ru-RU" sz="2400" dirty="0">
                <a:solidFill>
                  <a:prstClr val="black"/>
                </a:solidFill>
              </a:rPr>
              <a:t>(март, апрель, май) от уплаты арендных платежей субъектами МСП и предоставления отсрочки </a:t>
            </a:r>
            <a:r>
              <a:rPr lang="ru-RU" sz="2400" dirty="0" smtClean="0">
                <a:solidFill>
                  <a:prstClr val="black"/>
                </a:solidFill>
              </a:rPr>
              <a:t>до 01.10.2020  </a:t>
            </a:r>
            <a:r>
              <a:rPr lang="ru-RU" sz="2400" dirty="0">
                <a:solidFill>
                  <a:prstClr val="black"/>
                </a:solidFill>
              </a:rPr>
              <a:t>субъектам МСП по договорам аренды муниципального имущества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50967" y="7112796"/>
            <a:ext cx="100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prstClr val="black"/>
                </a:solidFill>
              </a:rPr>
              <a:t>10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Прямоугольник 7"/>
          <p:cNvSpPr>
            <a:spLocks noChangeArrowheads="1"/>
          </p:cNvSpPr>
          <p:nvPr/>
        </p:nvSpPr>
        <p:spPr bwMode="auto">
          <a:xfrm>
            <a:off x="287338" y="1908646"/>
            <a:ext cx="13033376" cy="2232248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sz="800" dirty="0">
              <a:latin typeface="Calibri" pitchFamily="34" charset="0"/>
            </a:endParaRPr>
          </a:p>
          <a:p>
            <a:pPr algn="ctr"/>
            <a:endParaRPr lang="ru-RU" sz="2700" dirty="0">
              <a:latin typeface="Calibri" pitchFamily="34" charset="0"/>
            </a:endParaRPr>
          </a:p>
          <a:p>
            <a:pPr algn="ctr"/>
            <a:r>
              <a:rPr lang="ru-RU" sz="4400" dirty="0">
                <a:latin typeface="Calibri" pitchFamily="34" charset="0"/>
              </a:rPr>
              <a:t>Портал поддержки МСП в Ленинградской области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  <a:latin typeface="Calibri" pitchFamily="34" charset="0"/>
              </a:rPr>
              <a:t>www.813.ru</a:t>
            </a:r>
            <a:endParaRPr lang="ru-RU" sz="4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7340" y="216031"/>
            <a:ext cx="13033376" cy="1404583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2400" b="1" spc="-50" dirty="0">
              <a:solidFill>
                <a:srgbClr val="C00000"/>
              </a:solidFill>
              <a:latin typeface="Calibri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4800" b="1" spc="-5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ru-RU" sz="4800" b="1" spc="-50" dirty="0">
                <a:solidFill>
                  <a:srgbClr val="C00000"/>
                </a:solidFill>
                <a:latin typeface="Calibri"/>
              </a:rPr>
              <a:t>ГОРЯЧАЯ </a:t>
            </a:r>
            <a:r>
              <a:rPr lang="ru-RU" sz="4800" b="1" spc="-50" dirty="0" smtClean="0">
                <a:solidFill>
                  <a:srgbClr val="C00000"/>
                </a:solidFill>
                <a:latin typeface="Calibri"/>
              </a:rPr>
              <a:t>ЛИНИЯ ДЛЯ МСП </a:t>
            </a:r>
            <a:r>
              <a:rPr lang="ru-RU" sz="4800" b="1" spc="-50" dirty="0">
                <a:solidFill>
                  <a:srgbClr val="C00000"/>
                </a:solidFill>
                <a:latin typeface="Calibri"/>
              </a:rPr>
              <a:t>8-800-30-20-813</a:t>
            </a:r>
            <a:endParaRPr lang="ru-RU" sz="3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87343" y="4356918"/>
            <a:ext cx="13033919" cy="2952328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sz="800" dirty="0">
              <a:latin typeface="Calibri" pitchFamily="34" charset="0"/>
            </a:endParaRPr>
          </a:p>
          <a:p>
            <a:pPr algn="ctr"/>
            <a:r>
              <a:rPr lang="ru-RU" sz="4400" dirty="0">
                <a:latin typeface="Calibri" pitchFamily="34" charset="0"/>
              </a:rPr>
              <a:t>Присоединяйтесь к нам в социальных сетях!</a:t>
            </a:r>
            <a:endParaRPr lang="ru-RU" sz="4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367935" y="5150633"/>
            <a:ext cx="10513167" cy="1870587"/>
            <a:chOff x="1151905" y="4788966"/>
            <a:chExt cx="10513168" cy="1870587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1905" y="4943892"/>
              <a:ext cx="1490348" cy="1490348"/>
            </a:xfrm>
            <a:prstGeom prst="rect">
              <a:avLst/>
            </a:prstGeom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4193" y="4788966"/>
              <a:ext cx="1800200" cy="1800200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8569" y="5023568"/>
              <a:ext cx="1471770" cy="1471770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4873" y="4859353"/>
              <a:ext cx="1800200" cy="1800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75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68668" y="746131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1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0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8542341" y="3090863"/>
            <a:ext cx="4424361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4670">
              <a:lnSpc>
                <a:spcPts val="2038"/>
              </a:lnSpc>
              <a:spcAft>
                <a:spcPts val="10496"/>
              </a:spcAft>
            </a:pPr>
            <a:endParaRPr lang="ru-RU" sz="1700">
              <a:solidFill>
                <a:srgbClr val="231F2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6" y="7011990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783641" y="6818312"/>
            <a:ext cx="374332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4"/>
              </a:lnSpc>
              <a:spcBef>
                <a:spcPts val="10496"/>
              </a:spcBef>
            </a:pPr>
            <a:endParaRPr lang="ru-RU" sz="10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5128" name="Прямоугольник 11"/>
          <p:cNvSpPr>
            <a:spLocks noChangeArrowheads="1"/>
          </p:cNvSpPr>
          <p:nvPr/>
        </p:nvSpPr>
        <p:spPr bwMode="auto">
          <a:xfrm>
            <a:off x="319090" y="1836638"/>
            <a:ext cx="13033376" cy="5688632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 sz="1000" b="1" dirty="0">
              <a:solidFill>
                <a:srgbClr val="E04E39"/>
              </a:solidFill>
              <a:latin typeface="Calibri"/>
            </a:endParaRPr>
          </a:p>
          <a:p>
            <a:pPr>
              <a:defRPr/>
            </a:pPr>
            <a:r>
              <a:rPr lang="ru-RU" sz="2700" b="1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endParaRPr lang="ru-RU" sz="2700" dirty="0">
              <a:solidFill>
                <a:prstClr val="black"/>
              </a:solidFill>
            </a:endParaRPr>
          </a:p>
          <a:p>
            <a:pPr>
              <a:defRPr/>
            </a:pPr>
            <a:endParaRPr lang="ru-RU" sz="2700" dirty="0">
              <a:solidFill>
                <a:srgbClr val="E04E39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090" y="252462"/>
            <a:ext cx="13033376" cy="1152128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                        КЛЮЧЕВЫЕ ПОКАЗАТЕЛИ РАЗВИТИЯ МСП</a:t>
            </a:r>
            <a:endParaRPr lang="ru-RU" sz="4000" b="1" spc="-5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8202" name="Rectangle 1"/>
          <p:cNvSpPr>
            <a:spLocks noChangeArrowheads="1"/>
          </p:cNvSpPr>
          <p:nvPr/>
        </p:nvSpPr>
        <p:spPr bwMode="auto">
          <a:xfrm>
            <a:off x="3762377" y="3460707"/>
            <a:ext cx="184598" cy="37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1" tIns="45701" rIns="91401" bIns="45701" anchor="ctr">
            <a:spAutoFit/>
          </a:bodyPr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577"/>
              </p:ext>
            </p:extLst>
          </p:nvPr>
        </p:nvGraphicFramePr>
        <p:xfrm>
          <a:off x="319089" y="1836638"/>
          <a:ext cx="12786144" cy="556304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632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7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7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22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наименование показателя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17779" marR="1777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период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70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28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на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10.04.2020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870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7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СУБЪЕКТОВ МСП</a:t>
                      </a:r>
                      <a:endParaRPr lang="ru-RU" sz="2700" b="0" i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79" marR="1777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59 584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+ 7,2 %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63 918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+ 7,3 %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65 359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+2,25%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870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7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ЧИСЛЕННОСТЬ ЗАНЯТЫХ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7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СФЕРЕ МСП,  ВКЛЮЧАЯ ИП </a:t>
                      </a:r>
                      <a:endParaRPr kumimoji="0" lang="ru-RU" sz="27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79" marR="1777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198, 9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199,4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+0,25%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7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7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208,0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7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+4,3%</a:t>
                      </a:r>
                      <a:endParaRPr lang="ru-RU" sz="2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63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700" b="1" i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САМОЗАНЯТЫЕ ГРАЖДАНЕ</a:t>
                      </a:r>
                      <a:endParaRPr lang="ru-RU" sz="2700" b="1" i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79" marR="17779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1034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6916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117209" y="1620614"/>
            <a:ext cx="13450718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/>
          <a:srcRect l="82864"/>
          <a:stretch/>
        </p:blipFill>
        <p:spPr>
          <a:xfrm>
            <a:off x="12350966" y="0"/>
            <a:ext cx="1001500" cy="1620613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09" y="252462"/>
            <a:ext cx="1738728" cy="1164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68669" y="746130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0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1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6" y="7011989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783639" y="6818312"/>
            <a:ext cx="374332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3"/>
              </a:lnSpc>
              <a:spcBef>
                <a:spcPts val="10496"/>
              </a:spcBef>
            </a:pPr>
            <a:endParaRPr lang="ru-RU" sz="11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" y="108447"/>
            <a:ext cx="13681074" cy="1574112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НАИБОЛЕЕ ПОСТРАДАВШИЕ СФЕРЫ</a:t>
            </a:r>
            <a:endParaRPr lang="ru-RU" sz="4000" b="1" spc="-5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19090" y="1682559"/>
            <a:ext cx="13033376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1BF4A2B-3CD4-4C4E-AD46-D90CAC74210F}"/>
              </a:ext>
            </a:extLst>
          </p:cNvPr>
          <p:cNvSpPr txBox="1"/>
          <p:nvPr/>
        </p:nvSpPr>
        <p:spPr>
          <a:xfrm>
            <a:off x="385030" y="1836638"/>
            <a:ext cx="7062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000" b="1" dirty="0" smtClean="0">
                <a:solidFill>
                  <a:srgbClr val="C00000"/>
                </a:solidFill>
                <a:latin typeface="Calibri"/>
              </a:rPr>
              <a:t>ПП РФ № 434 </a:t>
            </a:r>
            <a:r>
              <a:rPr lang="ru-RU" sz="3200" b="1" dirty="0" smtClean="0">
                <a:solidFill>
                  <a:srgbClr val="C00000"/>
                </a:solidFill>
                <a:latin typeface="Calibri"/>
                <a:ea typeface="Times New Roman"/>
                <a:cs typeface="Calibri"/>
              </a:rPr>
              <a:t>от 3 апреля 2020 </a:t>
            </a:r>
            <a:endParaRPr lang="en-US" sz="3000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385031" y="2473182"/>
            <a:ext cx="7535626" cy="498007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Пассажирский </a:t>
            </a:r>
            <a:r>
              <a:rPr lang="ru-RU" sz="2300" dirty="0">
                <a:solidFill>
                  <a:srgbClr val="0070C0"/>
                </a:solidFill>
              </a:rPr>
              <a:t>и  </a:t>
            </a:r>
            <a:r>
              <a:rPr lang="ru-RU" sz="2300" dirty="0" smtClean="0">
                <a:solidFill>
                  <a:srgbClr val="0070C0"/>
                </a:solidFill>
              </a:rPr>
              <a:t>автомобильный грузовой транспорт</a:t>
            </a:r>
            <a:endParaRPr lang="ru-RU" sz="23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>
                <a:solidFill>
                  <a:srgbClr val="0070C0"/>
                </a:solidFill>
              </a:rPr>
              <a:t>Гостиничный </a:t>
            </a:r>
            <a:r>
              <a:rPr lang="ru-RU" sz="2300" dirty="0" smtClean="0">
                <a:solidFill>
                  <a:srgbClr val="0070C0"/>
                </a:solidFill>
              </a:rPr>
              <a:t>бизнес</a:t>
            </a:r>
            <a:endParaRPr lang="ru-RU" sz="23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Общепит</a:t>
            </a:r>
            <a:endParaRPr lang="ru-RU" sz="23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Туризм</a:t>
            </a:r>
            <a:endParaRPr lang="ru-RU" sz="23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Искусство</a:t>
            </a:r>
            <a:endParaRPr lang="ru-RU" sz="23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Санаторно-курортная деятельность</a:t>
            </a:r>
            <a:endParaRPr lang="ru-RU" sz="23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Дневной уход </a:t>
            </a:r>
            <a:r>
              <a:rPr lang="ru-RU" sz="2300" dirty="0">
                <a:solidFill>
                  <a:srgbClr val="0070C0"/>
                </a:solidFill>
              </a:rPr>
              <a:t>за </a:t>
            </a:r>
            <a:r>
              <a:rPr lang="ru-RU" sz="2300" dirty="0" smtClean="0">
                <a:solidFill>
                  <a:srgbClr val="0070C0"/>
                </a:solidFill>
              </a:rPr>
              <a:t>детьми</a:t>
            </a:r>
            <a:endParaRPr lang="ru-RU" sz="23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Спорт, отдых </a:t>
            </a:r>
            <a:r>
              <a:rPr lang="ru-RU" sz="2300" dirty="0">
                <a:solidFill>
                  <a:srgbClr val="0070C0"/>
                </a:solidFill>
              </a:rPr>
              <a:t>и </a:t>
            </a:r>
            <a:r>
              <a:rPr lang="ru-RU" sz="2300" dirty="0" smtClean="0">
                <a:solidFill>
                  <a:srgbClr val="0070C0"/>
                </a:solidFill>
              </a:rPr>
              <a:t>развлечения</a:t>
            </a:r>
            <a:endParaRPr lang="ru-RU" sz="23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Ремонт </a:t>
            </a:r>
            <a:r>
              <a:rPr lang="ru-RU" sz="2300" dirty="0">
                <a:solidFill>
                  <a:srgbClr val="0070C0"/>
                </a:solidFill>
              </a:rPr>
              <a:t>компьютеров и бытовой </a:t>
            </a:r>
            <a:r>
              <a:rPr lang="ru-RU" sz="2300" dirty="0" smtClean="0">
                <a:solidFill>
                  <a:srgbClr val="0070C0"/>
                </a:solidFill>
              </a:rPr>
              <a:t>техники</a:t>
            </a:r>
            <a:endParaRPr lang="ru-RU" sz="23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Химчистка </a:t>
            </a:r>
            <a:r>
              <a:rPr lang="ru-RU" sz="2300" dirty="0">
                <a:solidFill>
                  <a:srgbClr val="0070C0"/>
                </a:solidFill>
              </a:rPr>
              <a:t>и </a:t>
            </a:r>
            <a:r>
              <a:rPr lang="ru-RU" sz="2300" dirty="0" smtClean="0">
                <a:solidFill>
                  <a:srgbClr val="0070C0"/>
                </a:solidFill>
              </a:rPr>
              <a:t>стирка</a:t>
            </a:r>
            <a:endParaRPr lang="ru-RU" sz="23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Парикмахерские и салоны красоты</a:t>
            </a:r>
            <a:endParaRPr lang="ru-RU" sz="23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Физкультура </a:t>
            </a:r>
            <a:r>
              <a:rPr lang="ru-RU" sz="2300" dirty="0">
                <a:solidFill>
                  <a:srgbClr val="0070C0"/>
                </a:solidFill>
              </a:rPr>
              <a:t>и </a:t>
            </a:r>
            <a:r>
              <a:rPr lang="ru-RU" sz="2300" dirty="0" smtClean="0">
                <a:solidFill>
                  <a:srgbClr val="0070C0"/>
                </a:solidFill>
              </a:rPr>
              <a:t>оздоровление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/>
          </p:nvPr>
        </p:nvSpPr>
        <p:spPr>
          <a:xfrm>
            <a:off x="7632625" y="5725070"/>
            <a:ext cx="5526421" cy="186298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70C0"/>
                </a:solidFill>
              </a:rPr>
              <a:t>Розничная торговля непродовольственными </a:t>
            </a:r>
            <a:r>
              <a:rPr lang="ru-RU" sz="2400" dirty="0">
                <a:solidFill>
                  <a:srgbClr val="0070C0"/>
                </a:solidFill>
              </a:rPr>
              <a:t>товарами 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70C0"/>
                </a:solidFill>
              </a:rPr>
              <a:t>Образование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70C0"/>
                </a:solidFill>
              </a:rPr>
              <a:t>Уборка </a:t>
            </a:r>
            <a:r>
              <a:rPr lang="ru-RU" sz="2400" dirty="0">
                <a:solidFill>
                  <a:srgbClr val="0070C0"/>
                </a:solidFill>
              </a:rPr>
              <a:t>жилых зданий и нежилых </a:t>
            </a:r>
            <a:r>
              <a:rPr lang="ru-RU" sz="2400" dirty="0" smtClean="0">
                <a:solidFill>
                  <a:srgbClr val="0070C0"/>
                </a:solidFill>
              </a:rPr>
              <a:t>помещений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BF4A2B-3CD4-4C4E-AD46-D90CAC74210F}"/>
              </a:ext>
            </a:extLst>
          </p:cNvPr>
          <p:cNvSpPr txBox="1"/>
          <p:nvPr/>
        </p:nvSpPr>
        <p:spPr>
          <a:xfrm>
            <a:off x="7715874" y="5070901"/>
            <a:ext cx="5697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000" b="1" dirty="0" smtClean="0">
                <a:solidFill>
                  <a:srgbClr val="C00000"/>
                </a:solidFill>
                <a:latin typeface="Calibri"/>
              </a:rPr>
              <a:t>ЛЕНИНГРАДСКАЯ ОБЛАСТЬ  +</a:t>
            </a:r>
            <a:r>
              <a:rPr lang="ru-RU" sz="3600" b="1" dirty="0" smtClean="0">
                <a:solidFill>
                  <a:srgbClr val="C00000"/>
                </a:solidFill>
                <a:latin typeface="Calibri"/>
              </a:rPr>
              <a:t> </a:t>
            </a:r>
            <a:endParaRPr lang="en-US" sz="3600" b="1" dirty="0">
              <a:solidFill>
                <a:srgbClr val="C00000"/>
              </a:solidFill>
              <a:latin typeface="Calibri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/>
          <a:srcRect l="82864"/>
          <a:stretch/>
        </p:blipFill>
        <p:spPr>
          <a:xfrm>
            <a:off x="12350966" y="0"/>
            <a:ext cx="1001500" cy="162061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1BF4A2B-3CD4-4C4E-AD46-D90CAC74210F}"/>
              </a:ext>
            </a:extLst>
          </p:cNvPr>
          <p:cNvSpPr txBox="1"/>
          <p:nvPr/>
        </p:nvSpPr>
        <p:spPr>
          <a:xfrm>
            <a:off x="7122527" y="1827927"/>
            <a:ext cx="7062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000" b="1" dirty="0" smtClean="0">
                <a:solidFill>
                  <a:srgbClr val="C00000"/>
                </a:solidFill>
                <a:latin typeface="Calibri"/>
              </a:rPr>
              <a:t>ПП РФ № 479 </a:t>
            </a:r>
            <a:r>
              <a:rPr lang="ru-RU" sz="3200" b="1" dirty="0" smtClean="0">
                <a:solidFill>
                  <a:srgbClr val="C00000"/>
                </a:solidFill>
                <a:latin typeface="Calibri"/>
                <a:ea typeface="Times New Roman"/>
                <a:cs typeface="Calibri"/>
              </a:rPr>
              <a:t>от 10 апреля 2020 </a:t>
            </a:r>
            <a:endParaRPr lang="en-US" sz="3000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26523" y="2556718"/>
            <a:ext cx="683895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>
                <a:solidFill>
                  <a:srgbClr val="0070C0"/>
                </a:solidFill>
              </a:rPr>
              <a:t>Демонстрация кинофильмов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Стоматологическая практика</a:t>
            </a:r>
            <a:endParaRPr lang="ru-RU" sz="2300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BF4A2B-3CD4-4C4E-AD46-D90CAC74210F}"/>
              </a:ext>
            </a:extLst>
          </p:cNvPr>
          <p:cNvSpPr txBox="1"/>
          <p:nvPr/>
        </p:nvSpPr>
        <p:spPr>
          <a:xfrm>
            <a:off x="7447855" y="3420814"/>
            <a:ext cx="6233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000" b="1" dirty="0" smtClean="0">
                <a:solidFill>
                  <a:srgbClr val="C00000"/>
                </a:solidFill>
                <a:latin typeface="Calibri"/>
              </a:rPr>
              <a:t>ПП РФ № 540 </a:t>
            </a:r>
            <a:r>
              <a:rPr lang="ru-RU" sz="3200" b="1" dirty="0" smtClean="0">
                <a:solidFill>
                  <a:srgbClr val="C00000"/>
                </a:solidFill>
                <a:latin typeface="Calibri"/>
                <a:ea typeface="Times New Roman"/>
                <a:cs typeface="Calibri"/>
              </a:rPr>
              <a:t>от 18 апреля 2020 </a:t>
            </a:r>
            <a:endParaRPr lang="en-US" sz="3000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47856" y="3916739"/>
            <a:ext cx="608761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Деятельность музеев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Деятельность зоопарков</a:t>
            </a:r>
            <a:endParaRPr lang="ru-RU" sz="23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300" dirty="0" smtClean="0">
                <a:solidFill>
                  <a:srgbClr val="0070C0"/>
                </a:solidFill>
              </a:rPr>
              <a:t>Розничная торговля </a:t>
            </a:r>
            <a:r>
              <a:rPr lang="ru-RU" sz="2300" dirty="0" err="1" smtClean="0">
                <a:solidFill>
                  <a:srgbClr val="0070C0"/>
                </a:solidFill>
              </a:rPr>
              <a:t>непродов</a:t>
            </a:r>
            <a:r>
              <a:rPr lang="ru-RU" sz="2300" dirty="0" smtClean="0">
                <a:solidFill>
                  <a:srgbClr val="0070C0"/>
                </a:solidFill>
              </a:rPr>
              <a:t>. товарами</a:t>
            </a:r>
            <a:endParaRPr lang="ru-RU" sz="23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3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5DC2677E-1E20-4DC3-8DC6-DF305FCF566C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65621293"/>
              </p:ext>
            </p:extLst>
          </p:nvPr>
        </p:nvGraphicFramePr>
        <p:xfrm>
          <a:off x="157624" y="2899874"/>
          <a:ext cx="6147712" cy="2388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741">
                  <a:extLst>
                    <a:ext uri="{9D8B030D-6E8A-4147-A177-3AD203B41FA5}">
                      <a16:colId xmlns:a16="http://schemas.microsoft.com/office/drawing/2014/main" val="418161072"/>
                    </a:ext>
                  </a:extLst>
                </a:gridCol>
                <a:gridCol w="4570971">
                  <a:extLst>
                    <a:ext uri="{9D8B030D-6E8A-4147-A177-3AD203B41FA5}">
                      <a16:colId xmlns:a16="http://schemas.microsoft.com/office/drawing/2014/main" val="10143042"/>
                    </a:ext>
                  </a:extLst>
                </a:gridCol>
              </a:tblGrid>
              <a:tr h="50975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5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общественное питание, торговля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560471"/>
                  </a:ext>
                </a:extLst>
              </a:tr>
              <a:tr h="51683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кредиты и микрозаймы Фонда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851772"/>
                  </a:ext>
                </a:extLst>
              </a:tr>
              <a:tr h="51683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налоговые льготы и аренда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820622"/>
                  </a:ext>
                </a:extLst>
              </a:tr>
              <a:tr h="51683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прочие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08677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68669" y="746130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0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1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6" y="7011989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783639" y="6818312"/>
            <a:ext cx="374332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3"/>
              </a:lnSpc>
              <a:spcBef>
                <a:spcPts val="10496"/>
              </a:spcBef>
            </a:pPr>
            <a:endParaRPr lang="ru-RU" sz="11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4127" y="252461"/>
            <a:ext cx="13033376" cy="1278337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>
                <a:solidFill>
                  <a:srgbClr val="C00000"/>
                </a:solidFill>
                <a:latin typeface="Calibri"/>
              </a:rPr>
              <a:t>                          ГОРЯЧАЯ ЛИНИЯ      8-800-30-20-813</a:t>
            </a:r>
            <a:endParaRPr lang="ru-RU" sz="4000" b="1" spc="-5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66645" y="1549001"/>
            <a:ext cx="13033376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37AE80FB-D0D1-4EE2-B1F1-D58FB94B52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2493174"/>
              </p:ext>
            </p:extLst>
          </p:nvPr>
        </p:nvGraphicFramePr>
        <p:xfrm>
          <a:off x="6023705" y="2463682"/>
          <a:ext cx="743074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1BF4A2B-3CD4-4C4E-AD46-D90CAC74210F}"/>
              </a:ext>
            </a:extLst>
          </p:cNvPr>
          <p:cNvSpPr txBox="1"/>
          <p:nvPr/>
        </p:nvSpPr>
        <p:spPr>
          <a:xfrm>
            <a:off x="312634" y="2556718"/>
            <a:ext cx="5040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000" b="1" dirty="0">
                <a:solidFill>
                  <a:srgbClr val="0070C0"/>
                </a:solidFill>
                <a:latin typeface="Calibri"/>
              </a:rPr>
              <a:t>ВЫБОР НАПРАВЛЕНИЙ</a:t>
            </a:r>
            <a:endParaRPr lang="en-US" sz="300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FD8C4B-257D-4D7F-A331-2AF56A7A8411}"/>
              </a:ext>
            </a:extLst>
          </p:cNvPr>
          <p:cNvSpPr txBox="1"/>
          <p:nvPr/>
        </p:nvSpPr>
        <p:spPr>
          <a:xfrm>
            <a:off x="3499763" y="1692622"/>
            <a:ext cx="6368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Calibri"/>
              </a:rPr>
              <a:t>27 марта</a:t>
            </a:r>
            <a:r>
              <a:rPr lang="en-US" sz="3600" b="1" dirty="0">
                <a:solidFill>
                  <a:srgbClr val="C00000"/>
                </a:solidFill>
                <a:latin typeface="Calibri"/>
              </a:rPr>
              <a:t> – </a:t>
            </a:r>
            <a:r>
              <a:rPr lang="ru-RU" sz="3600" b="1" dirty="0">
                <a:solidFill>
                  <a:srgbClr val="C00000"/>
                </a:solidFill>
                <a:latin typeface="Calibri"/>
              </a:rPr>
              <a:t>20</a:t>
            </a:r>
            <a:r>
              <a:rPr lang="en-US" sz="3600" b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Calibri"/>
              </a:rPr>
              <a:t>апреля</a:t>
            </a: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C98CFD08-738D-4449-958E-D2B17EAEBA52}"/>
              </a:ext>
            </a:extLst>
          </p:cNvPr>
          <p:cNvGrpSpPr/>
          <p:nvPr/>
        </p:nvGrpSpPr>
        <p:grpSpPr>
          <a:xfrm>
            <a:off x="333675" y="3348806"/>
            <a:ext cx="1298259" cy="288032"/>
            <a:chOff x="2427399" y="3524471"/>
            <a:chExt cx="1298259" cy="288032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449D333C-C281-4747-9480-E6D7AD6945ED}"/>
                </a:ext>
              </a:extLst>
            </p:cNvPr>
            <p:cNvSpPr/>
            <p:nvPr/>
          </p:nvSpPr>
          <p:spPr>
            <a:xfrm>
              <a:off x="2427399" y="3524471"/>
              <a:ext cx="388572" cy="288032"/>
            </a:xfrm>
            <a:prstGeom prst="rect">
              <a:avLst/>
            </a:prstGeom>
            <a:solidFill>
              <a:srgbClr val="4283D0"/>
            </a:solidFill>
            <a:ln>
              <a:solidFill>
                <a:srgbClr val="4283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1</a:t>
              </a:r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DFB852FB-B4A1-41FF-B5D5-00DA957486A0}"/>
                </a:ext>
              </a:extLst>
            </p:cNvPr>
            <p:cNvSpPr/>
            <p:nvPr/>
          </p:nvSpPr>
          <p:spPr>
            <a:xfrm>
              <a:off x="2880097" y="3524471"/>
              <a:ext cx="388572" cy="288032"/>
            </a:xfrm>
            <a:prstGeom prst="rect">
              <a:avLst/>
            </a:prstGeom>
            <a:solidFill>
              <a:srgbClr val="4283D0"/>
            </a:solidFill>
            <a:ln>
              <a:solidFill>
                <a:srgbClr val="4283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2</a:t>
              </a: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57711D1D-52C7-4D6C-B353-957D715220D5}"/>
                </a:ext>
              </a:extLst>
            </p:cNvPr>
            <p:cNvSpPr/>
            <p:nvPr/>
          </p:nvSpPr>
          <p:spPr>
            <a:xfrm>
              <a:off x="3337086" y="3524471"/>
              <a:ext cx="388572" cy="288032"/>
            </a:xfrm>
            <a:prstGeom prst="rect">
              <a:avLst/>
            </a:prstGeom>
            <a:solidFill>
              <a:srgbClr val="4283D0"/>
            </a:solidFill>
            <a:ln>
              <a:solidFill>
                <a:srgbClr val="4283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3</a:t>
              </a: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429BF520-4F69-4B86-BB0E-003501A4567A}"/>
              </a:ext>
            </a:extLst>
          </p:cNvPr>
          <p:cNvGrpSpPr/>
          <p:nvPr/>
        </p:nvGrpSpPr>
        <p:grpSpPr>
          <a:xfrm>
            <a:off x="333675" y="3852862"/>
            <a:ext cx="841270" cy="288032"/>
            <a:chOff x="2427399" y="3524471"/>
            <a:chExt cx="841270" cy="288032"/>
          </a:xfrm>
        </p:grpSpPr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BAA423A6-7922-4E91-95F0-D975F4E947F6}"/>
                </a:ext>
              </a:extLst>
            </p:cNvPr>
            <p:cNvSpPr/>
            <p:nvPr/>
          </p:nvSpPr>
          <p:spPr>
            <a:xfrm>
              <a:off x="2427399" y="3524471"/>
              <a:ext cx="388572" cy="288032"/>
            </a:xfrm>
            <a:prstGeom prst="rect">
              <a:avLst/>
            </a:prstGeom>
            <a:solidFill>
              <a:srgbClr val="C0504D"/>
            </a:solidFill>
            <a:ln>
              <a:solidFill>
                <a:srgbClr val="C050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4</a:t>
              </a: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27B82E64-799C-4835-A136-3EFA926B7786}"/>
                </a:ext>
              </a:extLst>
            </p:cNvPr>
            <p:cNvSpPr/>
            <p:nvPr/>
          </p:nvSpPr>
          <p:spPr>
            <a:xfrm>
              <a:off x="2880097" y="3524471"/>
              <a:ext cx="388572" cy="288032"/>
            </a:xfrm>
            <a:prstGeom prst="rect">
              <a:avLst/>
            </a:prstGeom>
            <a:solidFill>
              <a:srgbClr val="C0504D"/>
            </a:solidFill>
            <a:ln>
              <a:solidFill>
                <a:srgbClr val="C050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5</a:t>
              </a: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3863E40D-41BC-4834-84C7-68B04C6AD14C}"/>
              </a:ext>
            </a:extLst>
          </p:cNvPr>
          <p:cNvGrpSpPr/>
          <p:nvPr/>
        </p:nvGrpSpPr>
        <p:grpSpPr>
          <a:xfrm>
            <a:off x="359817" y="4356918"/>
            <a:ext cx="841270" cy="288032"/>
            <a:chOff x="2427399" y="3524471"/>
            <a:chExt cx="841270" cy="288032"/>
          </a:xfrm>
          <a:solidFill>
            <a:srgbClr val="B7DEE8"/>
          </a:solidFill>
        </p:grpSpPr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544F7957-46E6-4066-8833-A4059BDCC3A5}"/>
                </a:ext>
              </a:extLst>
            </p:cNvPr>
            <p:cNvSpPr/>
            <p:nvPr/>
          </p:nvSpPr>
          <p:spPr>
            <a:xfrm>
              <a:off x="2427399" y="3524471"/>
              <a:ext cx="388572" cy="288032"/>
            </a:xfrm>
            <a:prstGeom prst="rect">
              <a:avLst/>
            </a:prstGeom>
            <a:grpFill/>
            <a:ln>
              <a:solidFill>
                <a:srgbClr val="B7DE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6</a:t>
              </a:r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6F8D54D8-BA13-4E52-A243-43D89A2CDBE3}"/>
                </a:ext>
              </a:extLst>
            </p:cNvPr>
            <p:cNvSpPr/>
            <p:nvPr/>
          </p:nvSpPr>
          <p:spPr>
            <a:xfrm>
              <a:off x="2880097" y="3524471"/>
              <a:ext cx="388572" cy="288032"/>
            </a:xfrm>
            <a:prstGeom prst="rect">
              <a:avLst/>
            </a:prstGeom>
            <a:grpFill/>
            <a:ln>
              <a:solidFill>
                <a:srgbClr val="B7DE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7</a:t>
              </a:r>
            </a:p>
          </p:txBody>
        </p:sp>
      </p:grp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F485D572-12A0-4393-9474-36F058420BDB}"/>
              </a:ext>
            </a:extLst>
          </p:cNvPr>
          <p:cNvSpPr/>
          <p:nvPr/>
        </p:nvSpPr>
        <p:spPr>
          <a:xfrm>
            <a:off x="333675" y="4860974"/>
            <a:ext cx="388572" cy="288032"/>
          </a:xfrm>
          <a:prstGeom prst="rect">
            <a:avLst/>
          </a:prstGeom>
          <a:solidFill>
            <a:srgbClr val="05BC57"/>
          </a:solidFill>
          <a:ln>
            <a:solidFill>
              <a:srgbClr val="05B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EEB69D-BE43-4A63-8BC0-FBED9B9FCC55}"/>
              </a:ext>
            </a:extLst>
          </p:cNvPr>
          <p:cNvSpPr txBox="1"/>
          <p:nvPr/>
        </p:nvSpPr>
        <p:spPr>
          <a:xfrm>
            <a:off x="157624" y="5462658"/>
            <a:ext cx="58051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000" b="1" dirty="0">
                <a:solidFill>
                  <a:srgbClr val="0070C0"/>
                </a:solidFill>
                <a:latin typeface="Calibri"/>
              </a:rPr>
              <a:t>27 марта – 20 апреля</a:t>
            </a:r>
            <a:endParaRPr lang="en-US" sz="2400" b="1" dirty="0">
              <a:solidFill>
                <a:srgbClr val="0070C0"/>
              </a:solidFill>
              <a:latin typeface="Calibri"/>
            </a:endParaRPr>
          </a:p>
        </p:txBody>
      </p:sp>
      <p:graphicFrame>
        <p:nvGraphicFramePr>
          <p:cNvPr id="34" name="Таблица 33">
            <a:extLst>
              <a:ext uri="{FF2B5EF4-FFF2-40B4-BE49-F238E27FC236}">
                <a16:creationId xmlns:a16="http://schemas.microsoft.com/office/drawing/2014/main" id="{C7ED3E7B-E557-42B1-99E2-EE9D989F9875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0736464"/>
              </p:ext>
            </p:extLst>
          </p:nvPr>
        </p:nvGraphicFramePr>
        <p:xfrm>
          <a:off x="319089" y="5980080"/>
          <a:ext cx="5873375" cy="1350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380">
                  <a:extLst>
                    <a:ext uri="{9D8B030D-6E8A-4147-A177-3AD203B41FA5}">
                      <a16:colId xmlns:a16="http://schemas.microsoft.com/office/drawing/2014/main" val="418161072"/>
                    </a:ext>
                  </a:extLst>
                </a:gridCol>
                <a:gridCol w="4366995">
                  <a:extLst>
                    <a:ext uri="{9D8B030D-6E8A-4147-A177-3AD203B41FA5}">
                      <a16:colId xmlns:a16="http://schemas.microsoft.com/office/drawing/2014/main" val="10143042"/>
                    </a:ext>
                  </a:extLst>
                </a:gridCol>
              </a:tblGrid>
              <a:tr h="609086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3000" b="1" dirty="0">
                          <a:solidFill>
                            <a:srgbClr val="C00000"/>
                          </a:solidFill>
                        </a:rPr>
                        <a:t>2893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звонков (охват 4.4% МСП ЛО)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560471"/>
                  </a:ext>
                </a:extLst>
              </a:tr>
              <a:tr h="74167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3000" b="1" dirty="0">
                          <a:solidFill>
                            <a:srgbClr val="C00000"/>
                          </a:solidFill>
                        </a:rPr>
                        <a:t>584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дополнительных консультаций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851772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C85A9585-9EF6-4E48-8B69-909731D58824}"/>
              </a:ext>
            </a:extLst>
          </p:cNvPr>
          <p:cNvSpPr txBox="1"/>
          <p:nvPr/>
        </p:nvSpPr>
        <p:spPr>
          <a:xfrm>
            <a:off x="6489401" y="6787543"/>
            <a:ext cx="696504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dirty="0">
                <a:solidFill>
                  <a:prstClr val="black"/>
                </a:solidFill>
                <a:latin typeface="Calibri"/>
              </a:rPr>
              <a:t>В среднем -  </a:t>
            </a:r>
            <a:r>
              <a:rPr lang="ru-RU" b="1" dirty="0">
                <a:solidFill>
                  <a:srgbClr val="C00000"/>
                </a:solidFill>
                <a:latin typeface="Calibri"/>
              </a:rPr>
              <a:t>128</a:t>
            </a:r>
            <a:r>
              <a:rPr lang="ru-RU" dirty="0">
                <a:solidFill>
                  <a:srgbClr val="FF0000"/>
                </a:solidFill>
                <a:latin typeface="Calibri"/>
              </a:rPr>
              <a:t>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звонков в день</a:t>
            </a:r>
          </a:p>
          <a:p>
            <a:pPr algn="ctr">
              <a:spcAft>
                <a:spcPts val="600"/>
              </a:spcAft>
            </a:pPr>
            <a:r>
              <a:rPr lang="ru-RU" dirty="0">
                <a:solidFill>
                  <a:prstClr val="black"/>
                </a:solidFill>
                <a:latin typeface="Calibri"/>
              </a:rPr>
              <a:t>Пик -  </a:t>
            </a:r>
            <a:r>
              <a:rPr lang="ru-RU" b="1" dirty="0">
                <a:solidFill>
                  <a:srgbClr val="C00000"/>
                </a:solidFill>
                <a:latin typeface="Calibri"/>
              </a:rPr>
              <a:t>248</a:t>
            </a:r>
            <a:r>
              <a:rPr lang="ru-RU" dirty="0">
                <a:solidFill>
                  <a:srgbClr val="FF0000"/>
                </a:solidFill>
                <a:latin typeface="Calibri"/>
              </a:rPr>
              <a:t>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звонков 6 апреля</a:t>
            </a:r>
          </a:p>
        </p:txBody>
      </p:sp>
      <p:pic>
        <p:nvPicPr>
          <p:cNvPr id="3076" name="Picture 4" descr="https://elets-adm.ru/assets/images/resources/9564/af3523c21371d72e46b366726f5645402c69aa9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04" y="414288"/>
            <a:ext cx="1587305" cy="94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4"/>
          <a:srcRect l="82864"/>
          <a:stretch/>
        </p:blipFill>
        <p:spPr>
          <a:xfrm>
            <a:off x="12350966" y="0"/>
            <a:ext cx="1001500" cy="162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6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68669" y="746130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0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1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6" y="7011989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4127" y="252463"/>
            <a:ext cx="13033376" cy="1440161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>
                <a:solidFill>
                  <a:srgbClr val="C00000"/>
                </a:solidFill>
                <a:latin typeface="Calibri"/>
              </a:rPr>
              <a:t>САЙТ </a:t>
            </a:r>
            <a:r>
              <a:rPr lang="en-US" sz="3600" b="1" spc="-50" dirty="0">
                <a:solidFill>
                  <a:srgbClr val="C00000"/>
                </a:solidFill>
                <a:latin typeface="Calibri"/>
              </a:rPr>
              <a:t>WWW.813.RU</a:t>
            </a:r>
            <a:r>
              <a:rPr lang="ru-RU" sz="3600" b="1" spc="-50" dirty="0">
                <a:solidFill>
                  <a:srgbClr val="C00000"/>
                </a:solidFill>
                <a:latin typeface="Calibri"/>
              </a:rPr>
              <a:t>: ДИНАМИКА ПОСЕЩЕНИЙ</a:t>
            </a:r>
            <a:endParaRPr lang="ru-RU" sz="4000" b="1" spc="-5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19090" y="1692624"/>
            <a:ext cx="13033376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5D61FDC-0839-4844-A994-66C5EFFAD439}"/>
              </a:ext>
            </a:extLst>
          </p:cNvPr>
          <p:cNvSpPr txBox="1"/>
          <p:nvPr/>
        </p:nvSpPr>
        <p:spPr>
          <a:xfrm>
            <a:off x="319090" y="1980654"/>
            <a:ext cx="306506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22</a:t>
            </a:r>
            <a:r>
              <a:rPr lang="ru-RU" sz="2200" dirty="0">
                <a:solidFill>
                  <a:srgbClr val="0070C0"/>
                </a:solidFill>
              </a:rPr>
              <a:t> марта – </a:t>
            </a:r>
            <a:r>
              <a:rPr lang="en-US" sz="2200" dirty="0">
                <a:solidFill>
                  <a:srgbClr val="0070C0"/>
                </a:solidFill>
              </a:rPr>
              <a:t>2</a:t>
            </a:r>
            <a:r>
              <a:rPr lang="ru-RU" sz="2200">
                <a:solidFill>
                  <a:srgbClr val="0070C0"/>
                </a:solidFill>
              </a:rPr>
              <a:t>0 </a:t>
            </a:r>
            <a:r>
              <a:rPr lang="ru-RU" sz="2200" dirty="0">
                <a:solidFill>
                  <a:srgbClr val="0070C0"/>
                </a:solidFill>
              </a:rPr>
              <a:t>апреля </a:t>
            </a:r>
          </a:p>
          <a:p>
            <a:endParaRPr lang="ru-RU" sz="2400" dirty="0">
              <a:solidFill>
                <a:prstClr val="black"/>
              </a:solidFill>
            </a:endParaRPr>
          </a:p>
          <a:p>
            <a:r>
              <a:rPr lang="ru-RU" sz="2400" dirty="0">
                <a:solidFill>
                  <a:prstClr val="black"/>
                </a:solidFill>
              </a:rPr>
              <a:t>всего визитов :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8</a:t>
            </a:r>
            <a:r>
              <a:rPr lang="ru-RU" sz="2400" b="1" dirty="0">
                <a:solidFill>
                  <a:srgbClr val="FF0000"/>
                </a:solidFill>
              </a:rPr>
              <a:t> </a:t>
            </a:r>
            <a:r>
              <a:rPr lang="en-US" sz="2400" b="1" dirty="0">
                <a:solidFill>
                  <a:srgbClr val="FF0000"/>
                </a:solidFill>
              </a:rPr>
              <a:t>798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194957-FDA3-4016-903C-202246DE9AF1}"/>
              </a:ext>
            </a:extLst>
          </p:cNvPr>
          <p:cNvSpPr txBox="1"/>
          <p:nvPr/>
        </p:nvSpPr>
        <p:spPr>
          <a:xfrm>
            <a:off x="319090" y="3852862"/>
            <a:ext cx="2949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уникальных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8</a:t>
            </a:r>
            <a:r>
              <a:rPr lang="ru-RU" sz="2400" b="1" dirty="0">
                <a:solidFill>
                  <a:srgbClr val="FF0000"/>
                </a:solidFill>
              </a:rPr>
              <a:t> 3</a:t>
            </a:r>
            <a:r>
              <a:rPr lang="en-US" sz="2400" b="1" dirty="0">
                <a:solidFill>
                  <a:srgbClr val="FF0000"/>
                </a:solidFill>
              </a:rPr>
              <a:t>33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A2AF23-B310-4786-BE68-B664C87E84E9}"/>
              </a:ext>
            </a:extLst>
          </p:cNvPr>
          <p:cNvSpPr txBox="1"/>
          <p:nvPr/>
        </p:nvSpPr>
        <p:spPr>
          <a:xfrm>
            <a:off x="319090" y="5004990"/>
            <a:ext cx="3065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доля новых посетителей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93 %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AF4D318-2963-4D2D-8B38-6BAD3F6F95CC}"/>
              </a:ext>
            </a:extLst>
          </p:cNvPr>
          <p:cNvSpPr/>
          <p:nvPr/>
        </p:nvSpPr>
        <p:spPr>
          <a:xfrm>
            <a:off x="208972" y="6516008"/>
            <a:ext cx="30158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15 300                                      </a:t>
            </a:r>
            <a:r>
              <a:rPr lang="ru-RU" sz="2000" dirty="0">
                <a:solidFill>
                  <a:prstClr val="black"/>
                </a:solidFill>
              </a:rPr>
              <a:t>средняя посещаемость        в 2020 году в месяц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2"/>
          <a:srcRect l="82864"/>
          <a:stretch/>
        </p:blipFill>
        <p:spPr>
          <a:xfrm>
            <a:off x="12350966" y="0"/>
            <a:ext cx="1001500" cy="1620613"/>
          </a:xfrm>
          <a:prstGeom prst="rect">
            <a:avLst/>
          </a:prstGeom>
        </p:spPr>
      </p:pic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id="{F8F90120-4CE7-442C-BD63-A49D1B17B5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151194"/>
              </p:ext>
            </p:extLst>
          </p:nvPr>
        </p:nvGraphicFramePr>
        <p:xfrm>
          <a:off x="3816200" y="1945087"/>
          <a:ext cx="9536265" cy="5268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3AC3C59-17B3-456B-8C17-9B489676030D}"/>
              </a:ext>
            </a:extLst>
          </p:cNvPr>
          <p:cNvCxnSpPr>
            <a:cxnSpLocks/>
          </p:cNvCxnSpPr>
          <p:nvPr/>
        </p:nvCxnSpPr>
        <p:spPr>
          <a:xfrm>
            <a:off x="4680297" y="4683859"/>
            <a:ext cx="0" cy="183214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79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ятиугольник 32"/>
          <p:cNvSpPr/>
          <p:nvPr/>
        </p:nvSpPr>
        <p:spPr>
          <a:xfrm>
            <a:off x="425146" y="4594137"/>
            <a:ext cx="12752095" cy="554867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500" dirty="0">
                <a:solidFill>
                  <a:prstClr val="black"/>
                </a:solidFill>
              </a:rPr>
              <a:t>П</a:t>
            </a:r>
            <a:r>
              <a:rPr lang="ru-RU" sz="2500" dirty="0" smtClean="0">
                <a:solidFill>
                  <a:prstClr val="black"/>
                </a:solidFill>
              </a:rPr>
              <a:t>риостановлено  </a:t>
            </a:r>
            <a:r>
              <a:rPr lang="ru-RU" sz="2500" dirty="0">
                <a:solidFill>
                  <a:prstClr val="black"/>
                </a:solidFill>
              </a:rPr>
              <a:t>назначение и проведение выездных проверок ФНС </a:t>
            </a:r>
            <a:r>
              <a:rPr lang="ru-RU" sz="2500" dirty="0" smtClean="0">
                <a:solidFill>
                  <a:prstClr val="black"/>
                </a:solidFill>
              </a:rPr>
              <a:t>России до </a:t>
            </a:r>
            <a:r>
              <a:rPr lang="ru-RU" sz="2500" dirty="0">
                <a:solidFill>
                  <a:prstClr val="black"/>
                </a:solidFill>
              </a:rPr>
              <a:t>0</a:t>
            </a:r>
            <a:r>
              <a:rPr lang="ru-RU" sz="2500" dirty="0" smtClean="0">
                <a:solidFill>
                  <a:prstClr val="black"/>
                </a:solidFill>
              </a:rPr>
              <a:t>1.05.2020 </a:t>
            </a:r>
            <a:endParaRPr lang="ru-RU" sz="2500" dirty="0">
              <a:solidFill>
                <a:prstClr val="black"/>
              </a:solidFill>
            </a:endParaRPr>
          </a:p>
        </p:txBody>
      </p:sp>
      <p:sp>
        <p:nvSpPr>
          <p:cNvPr id="32" name="Пятиугольник 31"/>
          <p:cNvSpPr/>
          <p:nvPr/>
        </p:nvSpPr>
        <p:spPr>
          <a:xfrm>
            <a:off x="393172" y="3780854"/>
            <a:ext cx="12640054" cy="554253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prstClr val="black"/>
                </a:solidFill>
              </a:rPr>
              <a:t>П</a:t>
            </a:r>
            <a:r>
              <a:rPr lang="ru-RU" sz="2600" dirty="0" smtClean="0">
                <a:solidFill>
                  <a:prstClr val="black"/>
                </a:solidFill>
              </a:rPr>
              <a:t>риостановлена </a:t>
            </a:r>
            <a:r>
              <a:rPr lang="ru-RU" sz="2600" dirty="0">
                <a:solidFill>
                  <a:prstClr val="black"/>
                </a:solidFill>
              </a:rPr>
              <a:t>подача заявлений о </a:t>
            </a:r>
            <a:r>
              <a:rPr lang="ru-RU" sz="2600" dirty="0" smtClean="0">
                <a:solidFill>
                  <a:prstClr val="black"/>
                </a:solidFill>
              </a:rPr>
              <a:t>банкротстве с 16.03.2020 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363123" y="2988766"/>
            <a:ext cx="12670102" cy="576064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spc="-50" dirty="0" smtClean="0">
                <a:solidFill>
                  <a:prstClr val="black"/>
                </a:solidFill>
              </a:rPr>
              <a:t>Перенесены сроки </a:t>
            </a:r>
            <a:r>
              <a:rPr lang="ru-RU" sz="2600" spc="-50" dirty="0">
                <a:solidFill>
                  <a:prstClr val="black"/>
                </a:solidFill>
              </a:rPr>
              <a:t>уплаты </a:t>
            </a:r>
            <a:r>
              <a:rPr lang="ru-RU" sz="2600" spc="-50" dirty="0" smtClean="0">
                <a:solidFill>
                  <a:prstClr val="black"/>
                </a:solidFill>
              </a:rPr>
              <a:t>по налогам и страховым взносам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68669" y="746130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0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1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7809" y="7011989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287809" y="6818312"/>
            <a:ext cx="374332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3"/>
              </a:lnSpc>
              <a:spcBef>
                <a:spcPts val="10496"/>
              </a:spcBef>
            </a:pPr>
            <a:endParaRPr lang="ru-RU" sz="11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090" y="252463"/>
            <a:ext cx="13033376" cy="1440161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                        ФЕДЕРАЛЬНЫЕ МЕРЫ ПОДДЕРЖКИ</a:t>
            </a:r>
            <a:endParaRPr lang="ru-RU" sz="4000" b="1" spc="-5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19090" y="1692624"/>
            <a:ext cx="13033376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pic>
        <p:nvPicPr>
          <p:cNvPr id="6146" name="Picture 2" descr="https://i.pinimg.com/736x/39/29/60/3929602c23fb3f4ac76aa5de0c8bdbb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09" y="252464"/>
            <a:ext cx="1431489" cy="135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4"/>
          <a:srcRect l="82864"/>
          <a:stretch/>
        </p:blipFill>
        <p:spPr>
          <a:xfrm>
            <a:off x="12350966" y="0"/>
            <a:ext cx="1001500" cy="1620613"/>
          </a:xfrm>
          <a:prstGeom prst="rect">
            <a:avLst/>
          </a:prstGeom>
        </p:spPr>
      </p:pic>
      <p:sp>
        <p:nvSpPr>
          <p:cNvPr id="45" name="Пятиугольник 44"/>
          <p:cNvSpPr/>
          <p:nvPr/>
        </p:nvSpPr>
        <p:spPr>
          <a:xfrm>
            <a:off x="413398" y="5365030"/>
            <a:ext cx="12619827" cy="834697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prstClr val="black"/>
                </a:solidFill>
              </a:rPr>
              <a:t>Введен мораторий на возбуждение дел о </a:t>
            </a:r>
            <a:r>
              <a:rPr lang="ru-RU" sz="2600" dirty="0" smtClean="0">
                <a:solidFill>
                  <a:prstClr val="black"/>
                </a:solidFill>
              </a:rPr>
              <a:t>банкротстве  до 03.10.2020 для </a:t>
            </a:r>
            <a:r>
              <a:rPr lang="ru-RU" sz="2600" spc="-50" dirty="0">
                <a:solidFill>
                  <a:prstClr val="black"/>
                </a:solidFill>
              </a:rPr>
              <a:t>наиболее пострадавших сфер деятельности</a:t>
            </a:r>
            <a:r>
              <a:rPr lang="ru-RU" sz="2600" dirty="0" smtClean="0">
                <a:solidFill>
                  <a:prstClr val="black"/>
                </a:solidFill>
              </a:rPr>
              <a:t> 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46" name="Пятиугольник 45"/>
          <p:cNvSpPr/>
          <p:nvPr/>
        </p:nvSpPr>
        <p:spPr>
          <a:xfrm>
            <a:off x="413399" y="6418519"/>
            <a:ext cx="12619826" cy="834697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prstClr val="black"/>
                </a:solidFill>
              </a:rPr>
              <a:t>Приостановлены меры взыскания в отношении субъектов </a:t>
            </a:r>
            <a:r>
              <a:rPr lang="ru-RU" sz="2600" dirty="0" smtClean="0">
                <a:solidFill>
                  <a:prstClr val="black"/>
                </a:solidFill>
              </a:rPr>
              <a:t>МСП до 01.05.2020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425146" y="2124670"/>
            <a:ext cx="12608079" cy="720080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spc="-50" dirty="0" smtClean="0">
                <a:solidFill>
                  <a:prstClr val="black"/>
                </a:solidFill>
              </a:rPr>
              <a:t>С 1 мая ФНС России -  прием заявок на безвозмездные  государственные выплаты                            в размере  12 130 рублей в расчете на 1 работника за апрель – май</a:t>
            </a:r>
          </a:p>
        </p:txBody>
      </p:sp>
    </p:spTree>
    <p:extLst>
      <p:ext uri="{BB962C8B-B14F-4D97-AF65-F5344CB8AC3E}">
        <p14:creationId xmlns:p14="http://schemas.microsoft.com/office/powerpoint/2010/main" val="195076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ятиугольник 32"/>
          <p:cNvSpPr/>
          <p:nvPr/>
        </p:nvSpPr>
        <p:spPr>
          <a:xfrm>
            <a:off x="902246" y="5800999"/>
            <a:ext cx="6220030" cy="1364231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algn="ctr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Снижение стоимости патента </a:t>
            </a:r>
          </a:p>
          <a:p>
            <a:pPr marL="95250" indent="266700" algn="ctr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prstClr val="black"/>
                </a:solidFill>
              </a:rPr>
              <a:t>и расширение перечня видов деятельности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32" name="Пятиугольник 31"/>
          <p:cNvSpPr/>
          <p:nvPr/>
        </p:nvSpPr>
        <p:spPr>
          <a:xfrm>
            <a:off x="863873" y="4126403"/>
            <a:ext cx="6220030" cy="1364231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algn="ctr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prstClr val="black"/>
                </a:solidFill>
              </a:rPr>
              <a:t>       </a:t>
            </a:r>
            <a:r>
              <a:rPr lang="ru-RU" sz="2000" dirty="0" smtClean="0">
                <a:solidFill>
                  <a:prstClr val="black"/>
                </a:solidFill>
              </a:rPr>
              <a:t>Снижение налога на имущество на сумму скидки для арендатора – не менее 50% ежемесячного платежа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863873" y="2484710"/>
            <a:ext cx="6220030" cy="1364231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algn="ctr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prstClr val="black"/>
                </a:solidFill>
              </a:rPr>
              <a:t>            Снижение </a:t>
            </a:r>
            <a:r>
              <a:rPr lang="ru-RU" sz="2000" dirty="0">
                <a:solidFill>
                  <a:prstClr val="black"/>
                </a:solidFill>
              </a:rPr>
              <a:t>налога на «доход» по УСН до 1%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68669" y="746130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0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1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6" y="7011989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783639" y="6818312"/>
            <a:ext cx="374332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3"/>
              </a:lnSpc>
              <a:spcBef>
                <a:spcPts val="10496"/>
              </a:spcBef>
            </a:pPr>
            <a:endParaRPr lang="ru-RU" sz="11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090" y="252463"/>
            <a:ext cx="13033376" cy="1440161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                        РЕГИОНАЛЬНЫЕ МЕРЫ ПОДДЕРЖКИ: НАЛОГИ</a:t>
            </a:r>
            <a:endParaRPr lang="ru-RU" sz="4000" b="1" spc="-5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19090" y="1692624"/>
            <a:ext cx="13033376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1" name="Freeform 83"/>
          <p:cNvSpPr>
            <a:spLocks noEditPoints="1"/>
          </p:cNvSpPr>
          <p:nvPr/>
        </p:nvSpPr>
        <p:spPr bwMode="auto">
          <a:xfrm>
            <a:off x="1096624" y="4561550"/>
            <a:ext cx="441359" cy="493939"/>
          </a:xfrm>
          <a:custGeom>
            <a:avLst/>
            <a:gdLst>
              <a:gd name="T0" fmla="*/ 558389586 w 224"/>
              <a:gd name="T1" fmla="*/ 348436295 h 256"/>
              <a:gd name="T2" fmla="*/ 495174721 w 224"/>
              <a:gd name="T3" fmla="*/ 348436295 h 256"/>
              <a:gd name="T4" fmla="*/ 463568101 w 224"/>
              <a:gd name="T5" fmla="*/ 316761006 h 256"/>
              <a:gd name="T6" fmla="*/ 463568101 w 224"/>
              <a:gd name="T7" fmla="*/ 190056604 h 256"/>
              <a:gd name="T8" fmla="*/ 495174721 w 224"/>
              <a:gd name="T9" fmla="*/ 158379691 h 256"/>
              <a:gd name="T10" fmla="*/ 558389586 w 224"/>
              <a:gd name="T11" fmla="*/ 158379691 h 256"/>
              <a:gd name="T12" fmla="*/ 589996207 w 224"/>
              <a:gd name="T13" fmla="*/ 190056604 h 256"/>
              <a:gd name="T14" fmla="*/ 589996207 w 224"/>
              <a:gd name="T15" fmla="*/ 316761006 h 256"/>
              <a:gd name="T16" fmla="*/ 558389586 w 224"/>
              <a:gd name="T17" fmla="*/ 348436295 h 256"/>
              <a:gd name="T18" fmla="*/ 495174721 w 224"/>
              <a:gd name="T19" fmla="*/ 31675288 h 256"/>
              <a:gd name="T20" fmla="*/ 526782965 w 224"/>
              <a:gd name="T21" fmla="*/ 0 h 256"/>
              <a:gd name="T22" fmla="*/ 558389586 w 224"/>
              <a:gd name="T23" fmla="*/ 31675288 h 256"/>
              <a:gd name="T24" fmla="*/ 558389586 w 224"/>
              <a:gd name="T25" fmla="*/ 126704403 h 256"/>
              <a:gd name="T26" fmla="*/ 495174721 w 224"/>
              <a:gd name="T27" fmla="*/ 126704403 h 256"/>
              <a:gd name="T28" fmla="*/ 495174721 w 224"/>
              <a:gd name="T29" fmla="*/ 31675288 h 256"/>
              <a:gd name="T30" fmla="*/ 326605536 w 224"/>
              <a:gd name="T31" fmla="*/ 517376581 h 256"/>
              <a:gd name="T32" fmla="*/ 263390671 w 224"/>
              <a:gd name="T33" fmla="*/ 517376581 h 256"/>
              <a:gd name="T34" fmla="*/ 231784050 w 224"/>
              <a:gd name="T35" fmla="*/ 485699668 h 256"/>
              <a:gd name="T36" fmla="*/ 231784050 w 224"/>
              <a:gd name="T37" fmla="*/ 358995266 h 256"/>
              <a:gd name="T38" fmla="*/ 263390671 w 224"/>
              <a:gd name="T39" fmla="*/ 327319977 h 256"/>
              <a:gd name="T40" fmla="*/ 326605536 w 224"/>
              <a:gd name="T41" fmla="*/ 327319977 h 256"/>
              <a:gd name="T42" fmla="*/ 358212157 w 224"/>
              <a:gd name="T43" fmla="*/ 358995266 h 256"/>
              <a:gd name="T44" fmla="*/ 358212157 w 224"/>
              <a:gd name="T45" fmla="*/ 485699668 h 256"/>
              <a:gd name="T46" fmla="*/ 326605536 w 224"/>
              <a:gd name="T47" fmla="*/ 517376581 h 256"/>
              <a:gd name="T48" fmla="*/ 263390671 w 224"/>
              <a:gd name="T49" fmla="*/ 31675288 h 256"/>
              <a:gd name="T50" fmla="*/ 294998915 w 224"/>
              <a:gd name="T51" fmla="*/ 0 h 256"/>
              <a:gd name="T52" fmla="*/ 326605536 w 224"/>
              <a:gd name="T53" fmla="*/ 31675288 h 256"/>
              <a:gd name="T54" fmla="*/ 326605536 w 224"/>
              <a:gd name="T55" fmla="*/ 295643064 h 256"/>
              <a:gd name="T56" fmla="*/ 263390671 w 224"/>
              <a:gd name="T57" fmla="*/ 295643064 h 256"/>
              <a:gd name="T58" fmla="*/ 263390671 w 224"/>
              <a:gd name="T59" fmla="*/ 31675288 h 256"/>
              <a:gd name="T60" fmla="*/ 94821486 w 224"/>
              <a:gd name="T61" fmla="*/ 432906438 h 256"/>
              <a:gd name="T62" fmla="*/ 31606621 w 224"/>
              <a:gd name="T63" fmla="*/ 432906438 h 256"/>
              <a:gd name="T64" fmla="*/ 0 w 224"/>
              <a:gd name="T65" fmla="*/ 401229525 h 256"/>
              <a:gd name="T66" fmla="*/ 0 w 224"/>
              <a:gd name="T67" fmla="*/ 274526747 h 256"/>
              <a:gd name="T68" fmla="*/ 31606621 w 224"/>
              <a:gd name="T69" fmla="*/ 242849834 h 256"/>
              <a:gd name="T70" fmla="*/ 94821486 w 224"/>
              <a:gd name="T71" fmla="*/ 242849834 h 256"/>
              <a:gd name="T72" fmla="*/ 126428106 w 224"/>
              <a:gd name="T73" fmla="*/ 274526747 h 256"/>
              <a:gd name="T74" fmla="*/ 126428106 w 224"/>
              <a:gd name="T75" fmla="*/ 401229525 h 256"/>
              <a:gd name="T76" fmla="*/ 94821486 w 224"/>
              <a:gd name="T77" fmla="*/ 432906438 h 256"/>
              <a:gd name="T78" fmla="*/ 31606621 w 224"/>
              <a:gd name="T79" fmla="*/ 31675288 h 256"/>
              <a:gd name="T80" fmla="*/ 63213242 w 224"/>
              <a:gd name="T81" fmla="*/ 0 h 256"/>
              <a:gd name="T82" fmla="*/ 94821486 w 224"/>
              <a:gd name="T83" fmla="*/ 31675288 h 256"/>
              <a:gd name="T84" fmla="*/ 94821486 w 224"/>
              <a:gd name="T85" fmla="*/ 211174546 h 256"/>
              <a:gd name="T86" fmla="*/ 31606621 w 224"/>
              <a:gd name="T87" fmla="*/ 211174546 h 256"/>
              <a:gd name="T88" fmla="*/ 31606621 w 224"/>
              <a:gd name="T89" fmla="*/ 31675288 h 256"/>
              <a:gd name="T90" fmla="*/ 94821486 w 224"/>
              <a:gd name="T91" fmla="*/ 644080984 h 256"/>
              <a:gd name="T92" fmla="*/ 63213242 w 224"/>
              <a:gd name="T93" fmla="*/ 675756272 h 256"/>
              <a:gd name="T94" fmla="*/ 31606621 w 224"/>
              <a:gd name="T95" fmla="*/ 644080984 h 256"/>
              <a:gd name="T96" fmla="*/ 31606621 w 224"/>
              <a:gd name="T97" fmla="*/ 464581726 h 256"/>
              <a:gd name="T98" fmla="*/ 94821486 w 224"/>
              <a:gd name="T99" fmla="*/ 464581726 h 256"/>
              <a:gd name="T100" fmla="*/ 94821486 w 224"/>
              <a:gd name="T101" fmla="*/ 644080984 h 256"/>
              <a:gd name="T102" fmla="*/ 326605536 w 224"/>
              <a:gd name="T103" fmla="*/ 644080984 h 256"/>
              <a:gd name="T104" fmla="*/ 294998915 w 224"/>
              <a:gd name="T105" fmla="*/ 675756272 h 256"/>
              <a:gd name="T106" fmla="*/ 263390671 w 224"/>
              <a:gd name="T107" fmla="*/ 644080984 h 256"/>
              <a:gd name="T108" fmla="*/ 263390671 w 224"/>
              <a:gd name="T109" fmla="*/ 549051869 h 256"/>
              <a:gd name="T110" fmla="*/ 326605536 w 224"/>
              <a:gd name="T111" fmla="*/ 549051869 h 256"/>
              <a:gd name="T112" fmla="*/ 326605536 w 224"/>
              <a:gd name="T113" fmla="*/ 644080984 h 256"/>
              <a:gd name="T114" fmla="*/ 558389586 w 224"/>
              <a:gd name="T115" fmla="*/ 644080984 h 256"/>
              <a:gd name="T116" fmla="*/ 526782965 w 224"/>
              <a:gd name="T117" fmla="*/ 675756272 h 256"/>
              <a:gd name="T118" fmla="*/ 495174721 w 224"/>
              <a:gd name="T119" fmla="*/ 644080984 h 256"/>
              <a:gd name="T120" fmla="*/ 495174721 w 224"/>
              <a:gd name="T121" fmla="*/ 380113208 h 256"/>
              <a:gd name="T122" fmla="*/ 558389586 w 224"/>
              <a:gd name="T123" fmla="*/ 380113208 h 256"/>
              <a:gd name="T124" fmla="*/ 558389586 w 224"/>
              <a:gd name="T125" fmla="*/ 644080984 h 25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4" h="256">
                <a:moveTo>
                  <a:pt x="212" y="132"/>
                </a:moveTo>
                <a:cubicBezTo>
                  <a:pt x="188" y="132"/>
                  <a:pt x="188" y="132"/>
                  <a:pt x="188" y="132"/>
                </a:cubicBezTo>
                <a:cubicBezTo>
                  <a:pt x="181" y="132"/>
                  <a:pt x="176" y="127"/>
                  <a:pt x="176" y="120"/>
                </a:cubicBezTo>
                <a:cubicBezTo>
                  <a:pt x="176" y="72"/>
                  <a:pt x="176" y="72"/>
                  <a:pt x="176" y="72"/>
                </a:cubicBezTo>
                <a:cubicBezTo>
                  <a:pt x="176" y="65"/>
                  <a:pt x="181" y="60"/>
                  <a:pt x="188" y="60"/>
                </a:cubicBezTo>
                <a:cubicBezTo>
                  <a:pt x="212" y="60"/>
                  <a:pt x="212" y="60"/>
                  <a:pt x="212" y="60"/>
                </a:cubicBezTo>
                <a:cubicBezTo>
                  <a:pt x="219" y="60"/>
                  <a:pt x="224" y="65"/>
                  <a:pt x="224" y="72"/>
                </a:cubicBezTo>
                <a:cubicBezTo>
                  <a:pt x="224" y="120"/>
                  <a:pt x="224" y="120"/>
                  <a:pt x="224" y="120"/>
                </a:cubicBezTo>
                <a:cubicBezTo>
                  <a:pt x="224" y="127"/>
                  <a:pt x="219" y="132"/>
                  <a:pt x="212" y="132"/>
                </a:cubicBezTo>
                <a:moveTo>
                  <a:pt x="188" y="12"/>
                </a:moveTo>
                <a:cubicBezTo>
                  <a:pt x="188" y="5"/>
                  <a:pt x="193" y="0"/>
                  <a:pt x="200" y="0"/>
                </a:cubicBezTo>
                <a:cubicBezTo>
                  <a:pt x="207" y="0"/>
                  <a:pt x="212" y="5"/>
                  <a:pt x="212" y="12"/>
                </a:cubicBezTo>
                <a:cubicBezTo>
                  <a:pt x="212" y="48"/>
                  <a:pt x="212" y="48"/>
                  <a:pt x="212" y="48"/>
                </a:cubicBezTo>
                <a:cubicBezTo>
                  <a:pt x="188" y="48"/>
                  <a:pt x="188" y="48"/>
                  <a:pt x="188" y="48"/>
                </a:cubicBezTo>
                <a:lnTo>
                  <a:pt x="188" y="12"/>
                </a:lnTo>
                <a:close/>
                <a:moveTo>
                  <a:pt x="124" y="196"/>
                </a:moveTo>
                <a:cubicBezTo>
                  <a:pt x="100" y="196"/>
                  <a:pt x="100" y="196"/>
                  <a:pt x="100" y="196"/>
                </a:cubicBezTo>
                <a:cubicBezTo>
                  <a:pt x="93" y="196"/>
                  <a:pt x="88" y="191"/>
                  <a:pt x="88" y="184"/>
                </a:cubicBezTo>
                <a:cubicBezTo>
                  <a:pt x="88" y="136"/>
                  <a:pt x="88" y="136"/>
                  <a:pt x="88" y="136"/>
                </a:cubicBezTo>
                <a:cubicBezTo>
                  <a:pt x="88" y="129"/>
                  <a:pt x="93" y="124"/>
                  <a:pt x="100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31" y="124"/>
                  <a:pt x="136" y="129"/>
                  <a:pt x="136" y="136"/>
                </a:cubicBezTo>
                <a:cubicBezTo>
                  <a:pt x="136" y="184"/>
                  <a:pt x="136" y="184"/>
                  <a:pt x="136" y="184"/>
                </a:cubicBezTo>
                <a:cubicBezTo>
                  <a:pt x="136" y="191"/>
                  <a:pt x="131" y="196"/>
                  <a:pt x="124" y="196"/>
                </a:cubicBezTo>
                <a:moveTo>
                  <a:pt x="100" y="12"/>
                </a:moveTo>
                <a:cubicBezTo>
                  <a:pt x="100" y="5"/>
                  <a:pt x="105" y="0"/>
                  <a:pt x="112" y="0"/>
                </a:cubicBezTo>
                <a:cubicBezTo>
                  <a:pt x="119" y="0"/>
                  <a:pt x="124" y="5"/>
                  <a:pt x="124" y="12"/>
                </a:cubicBezTo>
                <a:cubicBezTo>
                  <a:pt x="124" y="112"/>
                  <a:pt x="124" y="112"/>
                  <a:pt x="124" y="112"/>
                </a:cubicBezTo>
                <a:cubicBezTo>
                  <a:pt x="100" y="112"/>
                  <a:pt x="100" y="112"/>
                  <a:pt x="100" y="112"/>
                </a:cubicBezTo>
                <a:lnTo>
                  <a:pt x="100" y="12"/>
                </a:lnTo>
                <a:close/>
                <a:moveTo>
                  <a:pt x="36" y="164"/>
                </a:moveTo>
                <a:cubicBezTo>
                  <a:pt x="12" y="164"/>
                  <a:pt x="12" y="164"/>
                  <a:pt x="12" y="164"/>
                </a:cubicBezTo>
                <a:cubicBezTo>
                  <a:pt x="5" y="164"/>
                  <a:pt x="0" y="159"/>
                  <a:pt x="0" y="152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97"/>
                  <a:pt x="5" y="92"/>
                  <a:pt x="12" y="92"/>
                </a:cubicBezTo>
                <a:cubicBezTo>
                  <a:pt x="36" y="92"/>
                  <a:pt x="36" y="92"/>
                  <a:pt x="36" y="92"/>
                </a:cubicBezTo>
                <a:cubicBezTo>
                  <a:pt x="43" y="92"/>
                  <a:pt x="48" y="97"/>
                  <a:pt x="48" y="104"/>
                </a:cubicBezTo>
                <a:cubicBezTo>
                  <a:pt x="48" y="152"/>
                  <a:pt x="48" y="152"/>
                  <a:pt x="48" y="152"/>
                </a:cubicBezTo>
                <a:cubicBezTo>
                  <a:pt x="48" y="159"/>
                  <a:pt x="43" y="164"/>
                  <a:pt x="36" y="164"/>
                </a:cubicBezTo>
                <a:moveTo>
                  <a:pt x="12" y="12"/>
                </a:moveTo>
                <a:cubicBezTo>
                  <a:pt x="12" y="5"/>
                  <a:pt x="17" y="0"/>
                  <a:pt x="24" y="0"/>
                </a:cubicBezTo>
                <a:cubicBezTo>
                  <a:pt x="31" y="0"/>
                  <a:pt x="36" y="5"/>
                  <a:pt x="36" y="12"/>
                </a:cubicBezTo>
                <a:cubicBezTo>
                  <a:pt x="36" y="80"/>
                  <a:pt x="36" y="80"/>
                  <a:pt x="36" y="80"/>
                </a:cubicBezTo>
                <a:cubicBezTo>
                  <a:pt x="12" y="80"/>
                  <a:pt x="12" y="80"/>
                  <a:pt x="12" y="80"/>
                </a:cubicBezTo>
                <a:lnTo>
                  <a:pt x="12" y="12"/>
                </a:lnTo>
                <a:close/>
                <a:moveTo>
                  <a:pt x="36" y="244"/>
                </a:moveTo>
                <a:cubicBezTo>
                  <a:pt x="36" y="251"/>
                  <a:pt x="31" y="256"/>
                  <a:pt x="24" y="256"/>
                </a:cubicBezTo>
                <a:cubicBezTo>
                  <a:pt x="17" y="256"/>
                  <a:pt x="12" y="251"/>
                  <a:pt x="12" y="244"/>
                </a:cubicBezTo>
                <a:cubicBezTo>
                  <a:pt x="12" y="176"/>
                  <a:pt x="12" y="176"/>
                  <a:pt x="12" y="176"/>
                </a:cubicBezTo>
                <a:cubicBezTo>
                  <a:pt x="36" y="176"/>
                  <a:pt x="36" y="176"/>
                  <a:pt x="36" y="176"/>
                </a:cubicBezTo>
                <a:lnTo>
                  <a:pt x="36" y="244"/>
                </a:lnTo>
                <a:close/>
                <a:moveTo>
                  <a:pt x="124" y="244"/>
                </a:moveTo>
                <a:cubicBezTo>
                  <a:pt x="124" y="251"/>
                  <a:pt x="119" y="256"/>
                  <a:pt x="112" y="256"/>
                </a:cubicBezTo>
                <a:cubicBezTo>
                  <a:pt x="105" y="256"/>
                  <a:pt x="100" y="251"/>
                  <a:pt x="100" y="244"/>
                </a:cubicBezTo>
                <a:cubicBezTo>
                  <a:pt x="100" y="208"/>
                  <a:pt x="100" y="208"/>
                  <a:pt x="100" y="208"/>
                </a:cubicBezTo>
                <a:cubicBezTo>
                  <a:pt x="124" y="208"/>
                  <a:pt x="124" y="208"/>
                  <a:pt x="124" y="208"/>
                </a:cubicBezTo>
                <a:lnTo>
                  <a:pt x="124" y="244"/>
                </a:lnTo>
                <a:close/>
                <a:moveTo>
                  <a:pt x="212" y="244"/>
                </a:moveTo>
                <a:cubicBezTo>
                  <a:pt x="212" y="251"/>
                  <a:pt x="207" y="256"/>
                  <a:pt x="200" y="256"/>
                </a:cubicBezTo>
                <a:cubicBezTo>
                  <a:pt x="193" y="256"/>
                  <a:pt x="188" y="251"/>
                  <a:pt x="188" y="244"/>
                </a:cubicBezTo>
                <a:cubicBezTo>
                  <a:pt x="188" y="144"/>
                  <a:pt x="188" y="144"/>
                  <a:pt x="188" y="144"/>
                </a:cubicBezTo>
                <a:cubicBezTo>
                  <a:pt x="212" y="144"/>
                  <a:pt x="212" y="144"/>
                  <a:pt x="212" y="144"/>
                </a:cubicBezTo>
                <a:lnTo>
                  <a:pt x="212" y="24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txBody>
          <a:bodyPr/>
          <a:lstStyle/>
          <a:p>
            <a:endParaRPr lang="id-ID">
              <a:solidFill>
                <a:prstClr val="black"/>
              </a:solidFill>
            </a:endParaRPr>
          </a:p>
        </p:txBody>
      </p:sp>
      <p:grpSp>
        <p:nvGrpSpPr>
          <p:cNvPr id="23" name="Group 280"/>
          <p:cNvGrpSpPr/>
          <p:nvPr/>
        </p:nvGrpSpPr>
        <p:grpSpPr>
          <a:xfrm>
            <a:off x="1039283" y="2942525"/>
            <a:ext cx="556042" cy="667692"/>
            <a:chOff x="2708276" y="2427288"/>
            <a:chExt cx="254000" cy="293687"/>
          </a:xfrm>
          <a:solidFill>
            <a:srgbClr val="C00000"/>
          </a:solidFill>
        </p:grpSpPr>
        <p:sp>
          <p:nvSpPr>
            <p:cNvPr id="24" name="Freeform 47"/>
            <p:cNvSpPr>
              <a:spLocks noEditPoints="1"/>
            </p:cNvSpPr>
            <p:nvPr/>
          </p:nvSpPr>
          <p:spPr bwMode="auto">
            <a:xfrm>
              <a:off x="2760663" y="2427288"/>
              <a:ext cx="146050" cy="73025"/>
            </a:xfrm>
            <a:custGeom>
              <a:avLst/>
              <a:gdLst/>
              <a:ahLst/>
              <a:cxnLst>
                <a:cxn ang="0">
                  <a:pos x="58" y="14"/>
                </a:cxn>
                <a:cxn ang="0">
                  <a:pos x="44" y="14"/>
                </a:cxn>
                <a:cxn ang="0">
                  <a:pos x="29" y="0"/>
                </a:cxn>
                <a:cxn ang="0">
                  <a:pos x="15" y="14"/>
                </a:cxn>
                <a:cxn ang="0">
                  <a:pos x="0" y="14"/>
                </a:cxn>
                <a:cxn ang="0">
                  <a:pos x="0" y="29"/>
                </a:cxn>
                <a:cxn ang="0">
                  <a:pos x="58" y="29"/>
                </a:cxn>
                <a:cxn ang="0">
                  <a:pos x="58" y="14"/>
                </a:cxn>
                <a:cxn ang="0">
                  <a:pos x="29" y="22"/>
                </a:cxn>
                <a:cxn ang="0">
                  <a:pos x="22" y="14"/>
                </a:cxn>
                <a:cxn ang="0">
                  <a:pos x="29" y="7"/>
                </a:cxn>
                <a:cxn ang="0">
                  <a:pos x="37" y="14"/>
                </a:cxn>
                <a:cxn ang="0">
                  <a:pos x="29" y="22"/>
                </a:cxn>
              </a:cxnLst>
              <a:rect l="0" t="0" r="r" b="b"/>
              <a:pathLst>
                <a:path w="58" h="29">
                  <a:moveTo>
                    <a:pt x="58" y="14"/>
                  </a:moveTo>
                  <a:cubicBezTo>
                    <a:pt x="44" y="14"/>
                    <a:pt x="44" y="14"/>
                    <a:pt x="44" y="14"/>
                  </a:cubicBezTo>
                  <a:cubicBezTo>
                    <a:pt x="44" y="6"/>
                    <a:pt x="37" y="0"/>
                    <a:pt x="29" y="0"/>
                  </a:cubicBezTo>
                  <a:cubicBezTo>
                    <a:pt x="21" y="0"/>
                    <a:pt x="15" y="6"/>
                    <a:pt x="15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58" y="29"/>
                    <a:pt x="58" y="29"/>
                    <a:pt x="58" y="29"/>
                  </a:cubicBezTo>
                  <a:lnTo>
                    <a:pt x="58" y="14"/>
                  </a:lnTo>
                  <a:close/>
                  <a:moveTo>
                    <a:pt x="29" y="22"/>
                  </a:moveTo>
                  <a:cubicBezTo>
                    <a:pt x="25" y="22"/>
                    <a:pt x="22" y="18"/>
                    <a:pt x="22" y="14"/>
                  </a:cubicBezTo>
                  <a:cubicBezTo>
                    <a:pt x="22" y="10"/>
                    <a:pt x="25" y="7"/>
                    <a:pt x="29" y="7"/>
                  </a:cubicBezTo>
                  <a:cubicBezTo>
                    <a:pt x="33" y="7"/>
                    <a:pt x="37" y="10"/>
                    <a:pt x="37" y="14"/>
                  </a:cubicBezTo>
                  <a:cubicBezTo>
                    <a:pt x="37" y="18"/>
                    <a:pt x="33" y="22"/>
                    <a:pt x="29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Freeform 48"/>
            <p:cNvSpPr>
              <a:spLocks noEditPoints="1"/>
            </p:cNvSpPr>
            <p:nvPr/>
          </p:nvSpPr>
          <p:spPr bwMode="auto">
            <a:xfrm>
              <a:off x="2708276" y="2463800"/>
              <a:ext cx="254000" cy="257175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138" y="35"/>
                </a:cxn>
                <a:cxn ang="0">
                  <a:pos x="22" y="35"/>
                </a:cxn>
                <a:cxn ang="0">
                  <a:pos x="22" y="0"/>
                </a:cxn>
                <a:cxn ang="0">
                  <a:pos x="0" y="0"/>
                </a:cxn>
                <a:cxn ang="0">
                  <a:pos x="0" y="162"/>
                </a:cxn>
                <a:cxn ang="0">
                  <a:pos x="160" y="162"/>
                </a:cxn>
                <a:cxn ang="0">
                  <a:pos x="160" y="0"/>
                </a:cxn>
                <a:cxn ang="0">
                  <a:pos x="138" y="0"/>
                </a:cxn>
                <a:cxn ang="0">
                  <a:pos x="74" y="138"/>
                </a:cxn>
                <a:cxn ang="0">
                  <a:pos x="66" y="128"/>
                </a:cxn>
                <a:cxn ang="0">
                  <a:pos x="33" y="97"/>
                </a:cxn>
                <a:cxn ang="0">
                  <a:pos x="51" y="81"/>
                </a:cxn>
                <a:cxn ang="0">
                  <a:pos x="74" y="105"/>
                </a:cxn>
                <a:cxn ang="0">
                  <a:pos x="120" y="58"/>
                </a:cxn>
                <a:cxn ang="0">
                  <a:pos x="138" y="74"/>
                </a:cxn>
                <a:cxn ang="0">
                  <a:pos x="74" y="138"/>
                </a:cxn>
              </a:cxnLst>
              <a:rect l="0" t="0" r="r" b="b"/>
              <a:pathLst>
                <a:path w="160" h="162">
                  <a:moveTo>
                    <a:pt x="138" y="0"/>
                  </a:moveTo>
                  <a:lnTo>
                    <a:pt x="138" y="35"/>
                  </a:lnTo>
                  <a:lnTo>
                    <a:pt x="22" y="3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160" y="162"/>
                  </a:lnTo>
                  <a:lnTo>
                    <a:pt x="160" y="0"/>
                  </a:lnTo>
                  <a:lnTo>
                    <a:pt x="138" y="0"/>
                  </a:lnTo>
                  <a:close/>
                  <a:moveTo>
                    <a:pt x="74" y="138"/>
                  </a:moveTo>
                  <a:lnTo>
                    <a:pt x="66" y="128"/>
                  </a:lnTo>
                  <a:lnTo>
                    <a:pt x="33" y="97"/>
                  </a:lnTo>
                  <a:lnTo>
                    <a:pt x="51" y="81"/>
                  </a:lnTo>
                  <a:lnTo>
                    <a:pt x="74" y="105"/>
                  </a:lnTo>
                  <a:lnTo>
                    <a:pt x="120" y="58"/>
                  </a:lnTo>
                  <a:lnTo>
                    <a:pt x="138" y="74"/>
                  </a:lnTo>
                  <a:lnTo>
                    <a:pt x="74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7766093" y="2565699"/>
            <a:ext cx="5575825" cy="1397281"/>
          </a:xfrm>
          <a:prstGeom prst="rect">
            <a:avLst/>
          </a:prstGeom>
        </p:spPr>
        <p:txBody>
          <a:bodyPr wrap="square" lIns="88367" tIns="44184" rIns="88367" bIns="44184">
            <a:spAutoFit/>
          </a:bodyPr>
          <a:lstStyle/>
          <a:p>
            <a:pPr defTabSz="1007943">
              <a:spcBef>
                <a:spcPts val="580"/>
              </a:spcBef>
            </a:pPr>
            <a:r>
              <a:rPr lang="ru-RU" sz="20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Коды ОКВЭД:</a:t>
            </a:r>
          </a:p>
          <a:p>
            <a:pPr defTabSz="1007943">
              <a:spcBef>
                <a:spcPts val="580"/>
              </a:spcBef>
            </a:pPr>
            <a:r>
              <a:rPr lang="ru-RU" sz="20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торговля, транспорт, гостиницы, туризм, спорт, развлечения, образование, бытовое обслуживание</a:t>
            </a:r>
            <a:endParaRPr lang="ru-RU" sz="20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746791" y="4456126"/>
            <a:ext cx="5472608" cy="704784"/>
          </a:xfrm>
          <a:prstGeom prst="rect">
            <a:avLst/>
          </a:prstGeom>
        </p:spPr>
        <p:txBody>
          <a:bodyPr wrap="square" lIns="88367" tIns="44184" rIns="88367" bIns="44184">
            <a:spAutoFit/>
          </a:bodyPr>
          <a:lstStyle/>
          <a:p>
            <a:pPr defTabSz="1007943">
              <a:spcBef>
                <a:spcPts val="580"/>
              </a:spcBef>
            </a:pPr>
            <a:r>
              <a:rPr lang="ru-RU" sz="20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Арендодатели, предоставляющие имущество в аренду МСП</a:t>
            </a:r>
            <a:endParaRPr lang="ru-RU" sz="20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oup 284"/>
          <p:cNvGrpSpPr/>
          <p:nvPr/>
        </p:nvGrpSpPr>
        <p:grpSpPr>
          <a:xfrm>
            <a:off x="1006041" y="6137000"/>
            <a:ext cx="556041" cy="668190"/>
            <a:chOff x="4427538" y="1254125"/>
            <a:chExt cx="292100" cy="295275"/>
          </a:xfrm>
          <a:solidFill>
            <a:srgbClr val="C00000"/>
          </a:solidFill>
        </p:grpSpPr>
        <p:sp>
          <p:nvSpPr>
            <p:cNvPr id="36" name="Freeform 211"/>
            <p:cNvSpPr>
              <a:spLocks/>
            </p:cNvSpPr>
            <p:nvPr/>
          </p:nvSpPr>
          <p:spPr bwMode="auto">
            <a:xfrm>
              <a:off x="4471988" y="1287463"/>
              <a:ext cx="33338" cy="33338"/>
            </a:xfrm>
            <a:custGeom>
              <a:avLst/>
              <a:gdLst/>
              <a:ahLst/>
              <a:cxnLst>
                <a:cxn ang="0">
                  <a:pos x="12" y="7"/>
                </a:cxn>
                <a:cxn ang="0">
                  <a:pos x="7" y="2"/>
                </a:cxn>
                <a:cxn ang="0">
                  <a:pos x="2" y="2"/>
                </a:cxn>
                <a:cxn ang="0">
                  <a:pos x="2" y="7"/>
                </a:cxn>
                <a:cxn ang="0">
                  <a:pos x="7" y="12"/>
                </a:cxn>
                <a:cxn ang="0">
                  <a:pos x="12" y="12"/>
                </a:cxn>
                <a:cxn ang="0">
                  <a:pos x="12" y="7"/>
                </a:cxn>
              </a:cxnLst>
              <a:rect l="0" t="0" r="r" b="b"/>
              <a:pathLst>
                <a:path w="13" h="13">
                  <a:moveTo>
                    <a:pt x="12" y="7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0" y="3"/>
                    <a:pt x="0" y="6"/>
                    <a:pt x="2" y="7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3"/>
                    <a:pt x="10" y="13"/>
                    <a:pt x="12" y="12"/>
                  </a:cubicBezTo>
                  <a:cubicBezTo>
                    <a:pt x="13" y="11"/>
                    <a:pt x="13" y="8"/>
                    <a:pt x="12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7" name="Freeform 212"/>
            <p:cNvSpPr>
              <a:spLocks/>
            </p:cNvSpPr>
            <p:nvPr/>
          </p:nvSpPr>
          <p:spPr bwMode="auto">
            <a:xfrm>
              <a:off x="4427538" y="1382713"/>
              <a:ext cx="34925" cy="1905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14" y="4"/>
                </a:cxn>
                <a:cxn ang="0">
                  <a:pos x="11" y="0"/>
                </a:cxn>
              </a:cxnLst>
              <a:rect l="0" t="0" r="r" b="b"/>
              <a:pathLst>
                <a:path w="14" h="7">
                  <a:moveTo>
                    <a:pt x="1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4" y="6"/>
                    <a:pt x="14" y="4"/>
                  </a:cubicBezTo>
                  <a:cubicBezTo>
                    <a:pt x="14" y="2"/>
                    <a:pt x="13" y="0"/>
                    <a:pt x="1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8" name="Freeform 213"/>
            <p:cNvSpPr>
              <a:spLocks/>
            </p:cNvSpPr>
            <p:nvPr/>
          </p:nvSpPr>
          <p:spPr bwMode="auto">
            <a:xfrm>
              <a:off x="4684713" y="1401763"/>
              <a:ext cx="34925" cy="190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3" y="8"/>
                </a:cxn>
                <a:cxn ang="0">
                  <a:pos x="10" y="8"/>
                </a:cxn>
                <a:cxn ang="0">
                  <a:pos x="14" y="4"/>
                </a:cxn>
                <a:cxn ang="0">
                  <a:pos x="10" y="0"/>
                </a:cxn>
              </a:cxnLst>
              <a:rect l="0" t="0" r="r" b="b"/>
              <a:pathLst>
                <a:path w="14" h="8">
                  <a:moveTo>
                    <a:pt x="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6"/>
                    <a:pt x="1" y="8"/>
                    <a:pt x="3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2" y="8"/>
                    <a:pt x="14" y="6"/>
                    <a:pt x="14" y="4"/>
                  </a:cubicBezTo>
                  <a:cubicBezTo>
                    <a:pt x="14" y="2"/>
                    <a:pt x="12" y="0"/>
                    <a:pt x="1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9" name="Freeform 214"/>
            <p:cNvSpPr>
              <a:spLocks/>
            </p:cNvSpPr>
            <p:nvPr/>
          </p:nvSpPr>
          <p:spPr bwMode="auto">
            <a:xfrm>
              <a:off x="4654551" y="1303338"/>
              <a:ext cx="31750" cy="31750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6" y="1"/>
                </a:cxn>
                <a:cxn ang="0">
                  <a:pos x="1" y="6"/>
                </a:cxn>
                <a:cxn ang="0">
                  <a:pos x="1" y="11"/>
                </a:cxn>
                <a:cxn ang="0">
                  <a:pos x="6" y="11"/>
                </a:cxn>
                <a:cxn ang="0">
                  <a:pos x="12" y="6"/>
                </a:cxn>
                <a:cxn ang="0">
                  <a:pos x="12" y="1"/>
                </a:cxn>
              </a:cxnLst>
              <a:rect l="0" t="0" r="r" b="b"/>
              <a:pathLst>
                <a:path w="13" h="13">
                  <a:moveTo>
                    <a:pt x="12" y="1"/>
                  </a:moveTo>
                  <a:cubicBezTo>
                    <a:pt x="10" y="0"/>
                    <a:pt x="8" y="0"/>
                    <a:pt x="6" y="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7"/>
                    <a:pt x="0" y="10"/>
                    <a:pt x="1" y="11"/>
                  </a:cubicBezTo>
                  <a:cubicBezTo>
                    <a:pt x="3" y="13"/>
                    <a:pt x="5" y="13"/>
                    <a:pt x="6" y="1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5"/>
                    <a:pt x="13" y="2"/>
                    <a:pt x="12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" name="Freeform 215"/>
            <p:cNvSpPr>
              <a:spLocks/>
            </p:cNvSpPr>
            <p:nvPr/>
          </p:nvSpPr>
          <p:spPr bwMode="auto">
            <a:xfrm>
              <a:off x="4573588" y="1254125"/>
              <a:ext cx="17463" cy="38100"/>
            </a:xfrm>
            <a:custGeom>
              <a:avLst/>
              <a:gdLst/>
              <a:ahLst/>
              <a:cxnLst>
                <a:cxn ang="0">
                  <a:pos x="4" y="15"/>
                </a:cxn>
                <a:cxn ang="0">
                  <a:pos x="6" y="14"/>
                </a:cxn>
                <a:cxn ang="0">
                  <a:pos x="7" y="11"/>
                </a:cxn>
                <a:cxn ang="0">
                  <a:pos x="7" y="4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4" y="15"/>
                </a:cxn>
              </a:cxnLst>
              <a:rect l="0" t="0" r="r" b="b"/>
              <a:pathLst>
                <a:path w="7" h="15">
                  <a:moveTo>
                    <a:pt x="4" y="15"/>
                  </a:moveTo>
                  <a:cubicBezTo>
                    <a:pt x="5" y="15"/>
                    <a:pt x="6" y="14"/>
                    <a:pt x="6" y="14"/>
                  </a:cubicBezTo>
                  <a:cubicBezTo>
                    <a:pt x="7" y="13"/>
                    <a:pt x="7" y="12"/>
                    <a:pt x="7" y="11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2" y="15"/>
                    <a:pt x="4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Freeform 216"/>
            <p:cNvSpPr>
              <a:spLocks noEditPoints="1"/>
            </p:cNvSpPr>
            <p:nvPr/>
          </p:nvSpPr>
          <p:spPr bwMode="auto">
            <a:xfrm>
              <a:off x="4500563" y="1327150"/>
              <a:ext cx="146050" cy="16668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29"/>
                </a:cxn>
                <a:cxn ang="0">
                  <a:pos x="14" y="54"/>
                </a:cxn>
                <a:cxn ang="0">
                  <a:pos x="14" y="66"/>
                </a:cxn>
                <a:cxn ang="0">
                  <a:pos x="44" y="66"/>
                </a:cxn>
                <a:cxn ang="0">
                  <a:pos x="44" y="54"/>
                </a:cxn>
                <a:cxn ang="0">
                  <a:pos x="58" y="29"/>
                </a:cxn>
                <a:cxn ang="0">
                  <a:pos x="29" y="0"/>
                </a:cxn>
                <a:cxn ang="0">
                  <a:pos x="40" y="48"/>
                </a:cxn>
                <a:cxn ang="0">
                  <a:pos x="36" y="50"/>
                </a:cxn>
                <a:cxn ang="0">
                  <a:pos x="36" y="54"/>
                </a:cxn>
                <a:cxn ang="0">
                  <a:pos x="36" y="58"/>
                </a:cxn>
                <a:cxn ang="0">
                  <a:pos x="22" y="58"/>
                </a:cxn>
                <a:cxn ang="0">
                  <a:pos x="22" y="54"/>
                </a:cxn>
                <a:cxn ang="0">
                  <a:pos x="22" y="50"/>
                </a:cxn>
                <a:cxn ang="0">
                  <a:pos x="18" y="48"/>
                </a:cxn>
                <a:cxn ang="0">
                  <a:pos x="7" y="29"/>
                </a:cxn>
                <a:cxn ang="0">
                  <a:pos x="29" y="8"/>
                </a:cxn>
                <a:cxn ang="0">
                  <a:pos x="51" y="29"/>
                </a:cxn>
                <a:cxn ang="0">
                  <a:pos x="40" y="48"/>
                </a:cxn>
              </a:cxnLst>
              <a:rect l="0" t="0" r="r" b="b"/>
              <a:pathLst>
                <a:path w="58" h="66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0"/>
                    <a:pt x="6" y="49"/>
                    <a:pt x="14" y="54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52" y="49"/>
                    <a:pt x="58" y="40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40" y="48"/>
                  </a:moveTo>
                  <a:cubicBezTo>
                    <a:pt x="36" y="50"/>
                    <a:pt x="36" y="50"/>
                    <a:pt x="36" y="50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1" y="44"/>
                    <a:pt x="7" y="37"/>
                    <a:pt x="7" y="29"/>
                  </a:cubicBezTo>
                  <a:cubicBezTo>
                    <a:pt x="7" y="17"/>
                    <a:pt x="17" y="8"/>
                    <a:pt x="29" y="8"/>
                  </a:cubicBezTo>
                  <a:cubicBezTo>
                    <a:pt x="41" y="8"/>
                    <a:pt x="51" y="17"/>
                    <a:pt x="51" y="29"/>
                  </a:cubicBezTo>
                  <a:cubicBezTo>
                    <a:pt x="51" y="37"/>
                    <a:pt x="47" y="44"/>
                    <a:pt x="4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2" name="Freeform 217"/>
            <p:cNvSpPr>
              <a:spLocks/>
            </p:cNvSpPr>
            <p:nvPr/>
          </p:nvSpPr>
          <p:spPr bwMode="auto">
            <a:xfrm>
              <a:off x="4535488" y="1511300"/>
              <a:ext cx="76200" cy="3810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7"/>
                </a:cxn>
                <a:cxn ang="0">
                  <a:pos x="8" y="8"/>
                </a:cxn>
                <a:cxn ang="0">
                  <a:pos x="15" y="15"/>
                </a:cxn>
                <a:cxn ang="0">
                  <a:pos x="22" y="8"/>
                </a:cxn>
                <a:cxn ang="0">
                  <a:pos x="22" y="7"/>
                </a:cxn>
                <a:cxn ang="0">
                  <a:pos x="30" y="7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30" h="15">
                  <a:moveTo>
                    <a:pt x="0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2"/>
                    <a:pt x="11" y="15"/>
                    <a:pt x="15" y="15"/>
                  </a:cubicBezTo>
                  <a:cubicBezTo>
                    <a:pt x="19" y="15"/>
                    <a:pt x="22" y="12"/>
                    <a:pt x="22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7776641" y="6130722"/>
            <a:ext cx="5472608" cy="781728"/>
          </a:xfrm>
          <a:prstGeom prst="rect">
            <a:avLst/>
          </a:prstGeom>
        </p:spPr>
        <p:txBody>
          <a:bodyPr wrap="square" lIns="88367" tIns="44184" rIns="88367" bIns="44184">
            <a:spAutoFit/>
          </a:bodyPr>
          <a:lstStyle/>
          <a:p>
            <a:pPr defTabSz="1007943">
              <a:spcBef>
                <a:spcPts val="580"/>
              </a:spcBef>
            </a:pPr>
            <a:r>
              <a:rPr lang="ru-RU" sz="20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видов деятельности</a:t>
            </a:r>
          </a:p>
          <a:p>
            <a:pPr defTabSz="1007943">
              <a:spcBef>
                <a:spcPts val="580"/>
              </a:spcBef>
            </a:pPr>
            <a:r>
              <a:rPr lang="ru-RU" sz="20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налога до 250 руб./</a:t>
            </a:r>
            <a:r>
              <a:rPr lang="ru-RU" sz="2000" b="1" dirty="0" err="1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</a:t>
            </a:r>
            <a:endParaRPr lang="ru-RU" sz="20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s://i.pinimg.com/736x/39/29/60/3929602c23fb3f4ac76aa5de0c8bdbb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09" y="252464"/>
            <a:ext cx="1431489" cy="135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3"/>
          <a:srcRect l="82864"/>
          <a:stretch/>
        </p:blipFill>
        <p:spPr>
          <a:xfrm>
            <a:off x="12350966" y="0"/>
            <a:ext cx="1001500" cy="162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7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zen_doc/51081/pub_5b1ed15f51aa4db26b94a208_5b1ed191ef8155e5f35d21dd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289" y="2124670"/>
            <a:ext cx="3385413" cy="441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68668" y="746131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1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0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8542341" y="3090863"/>
            <a:ext cx="4424361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4670">
              <a:lnSpc>
                <a:spcPts val="2038"/>
              </a:lnSpc>
              <a:spcAft>
                <a:spcPts val="10496"/>
              </a:spcAft>
            </a:pPr>
            <a:endParaRPr lang="ru-RU" sz="1700">
              <a:solidFill>
                <a:srgbClr val="231F2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6" y="7011990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783641" y="6818312"/>
            <a:ext cx="374332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4"/>
              </a:lnSpc>
              <a:spcBef>
                <a:spcPts val="10496"/>
              </a:spcBef>
            </a:pPr>
            <a:endParaRPr lang="ru-RU" sz="10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0419" y="170904"/>
            <a:ext cx="13269062" cy="826052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 anchor="ctr" anchorCtr="0"/>
          <a:lstStyle/>
          <a:p>
            <a:pPr>
              <a:spcBef>
                <a:spcPts val="5248"/>
              </a:spcBef>
              <a:spcAft>
                <a:spcPts val="838"/>
              </a:spcAft>
              <a:defRPr/>
            </a:pPr>
            <a:endParaRPr lang="ru-RU" sz="4000" b="1" spc="-50" dirty="0">
              <a:solidFill>
                <a:srgbClr val="FF0000"/>
              </a:solidFill>
              <a:latin typeface="Calibri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ЕНВД</a:t>
            </a:r>
            <a:r>
              <a:rPr lang="ru-RU" sz="3600" b="1" spc="-50" dirty="0">
                <a:solidFill>
                  <a:srgbClr val="C00000"/>
                </a:solidFill>
                <a:latin typeface="Calibri"/>
              </a:rPr>
              <a:t> </a:t>
            </a: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- СНИЖЕНИЕ КОЭФФИЦИЕНТА К2</a:t>
            </a:r>
            <a:endParaRPr lang="ru-RU" sz="4800" b="1" spc="-50" dirty="0">
              <a:solidFill>
                <a:srgbClr val="C00000"/>
              </a:solidFill>
              <a:latin typeface="Calibri"/>
            </a:endParaRPr>
          </a:p>
          <a:p>
            <a:pPr>
              <a:defRPr/>
            </a:pPr>
            <a:endParaRPr lang="ru-RU" sz="4000" b="1" spc="-5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8202" name="Rectangle 1"/>
          <p:cNvSpPr>
            <a:spLocks noChangeArrowheads="1"/>
          </p:cNvSpPr>
          <p:nvPr/>
        </p:nvSpPr>
        <p:spPr bwMode="auto">
          <a:xfrm>
            <a:off x="3762377" y="3460707"/>
            <a:ext cx="184598" cy="37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1" tIns="45701" rIns="91401" bIns="45701" anchor="ctr">
            <a:spAutoFit/>
          </a:bodyPr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10419" y="996956"/>
            <a:ext cx="13450718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/>
          <a:srcRect l="82864"/>
          <a:stretch/>
        </p:blipFill>
        <p:spPr>
          <a:xfrm>
            <a:off x="12579003" y="108033"/>
            <a:ext cx="533652" cy="724395"/>
          </a:xfrm>
          <a:prstGeom prst="rect">
            <a:avLst/>
          </a:prstGeom>
        </p:spPr>
      </p:pic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90617"/>
              </p:ext>
            </p:extLst>
          </p:nvPr>
        </p:nvGraphicFramePr>
        <p:xfrm>
          <a:off x="215802" y="1044550"/>
          <a:ext cx="13345334" cy="6612480"/>
        </p:xfrm>
        <a:graphic>
          <a:graphicData uri="http://schemas.openxmlformats.org/drawingml/2006/table">
            <a:tbl>
              <a:tblPr/>
              <a:tblGrid>
                <a:gridCol w="2446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9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Бокситогорский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50 %</a:t>
                      </a:r>
                      <a:endParaRPr lang="ru-RU" sz="2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быт. услуги, общепит, </a:t>
                      </a:r>
                      <a:r>
                        <a:rPr lang="ru-RU" sz="2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розн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торговля </a:t>
                      </a:r>
                      <a:r>
                        <a:rPr lang="ru-RU" sz="2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непрод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., гостевые дома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Волосовский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25% </a:t>
                      </a:r>
                      <a:endParaRPr lang="ru-RU" sz="2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пострадавшие сферы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Волховский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 10% до 50%</a:t>
                      </a:r>
                      <a:endParaRPr lang="ru-RU" sz="2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пострадавшие сферы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2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Всеволожский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снижение  единого налога </a:t>
                      </a:r>
                    </a:p>
                    <a:p>
                      <a:pPr algn="ctr" fontAlgn="ctr"/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 с 15% до 7.5%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пострадавшие </a:t>
                      </a: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сферы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Выборгский 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50% </a:t>
                      </a:r>
                      <a:endParaRPr lang="ru-RU" sz="2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пострадавшие </a:t>
                      </a: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сферы</a:t>
                      </a:r>
                      <a:r>
                        <a:rPr lang="ru-RU" sz="2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184">
                <a:tc>
                  <a:txBody>
                    <a:bodyPr/>
                    <a:lstStyle>
                      <a:lvl1pPr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2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Гатчинский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50% </a:t>
                      </a:r>
                      <a:endParaRPr lang="ru-RU" sz="2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все субъекты МСП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Кингисеппский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80%</a:t>
                      </a:r>
                      <a:endParaRPr lang="ru-RU" sz="2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пострадавшие </a:t>
                      </a: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сферы</a:t>
                      </a:r>
                      <a:endParaRPr lang="ru-RU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Киришский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10% </a:t>
                      </a:r>
                      <a:endParaRPr lang="ru-RU" sz="2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пострадавшие </a:t>
                      </a: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сферы</a:t>
                      </a:r>
                      <a:endParaRPr lang="ru-RU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Кировский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снижение  единого налога </a:t>
                      </a:r>
                    </a:p>
                    <a:p>
                      <a:pPr algn="ctr" fontAlgn="ctr"/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 с 15% до 10%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пострадавшие </a:t>
                      </a: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сферы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Лодейнопольский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10%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пострадавшие </a:t>
                      </a: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сферы</a:t>
                      </a:r>
                      <a:endParaRPr lang="ru-RU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Ломоносовский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Парикмахерские, бани, ремонт комп, НХП, общепит, гост. дома</a:t>
                      </a: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Лужский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пострадавшие сферы</a:t>
                      </a:r>
                      <a:endParaRPr lang="ru-RU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Подпорожский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000" b="1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36%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пострадавшие сферы</a:t>
                      </a:r>
                      <a:endParaRPr lang="ru-RU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1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Приозерский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снижение  единого налога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 15% до 7,5%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потребкооперация</a:t>
                      </a:r>
                      <a:endParaRPr lang="ru-RU" sz="2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Сланцевский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6 %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пострадавшие сферы</a:t>
                      </a:r>
                      <a:endParaRPr lang="ru-RU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9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Тихвинский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10%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пострадавшие </a:t>
                      </a: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сферы</a:t>
                      </a:r>
                      <a:endParaRPr lang="ru-RU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Тосненский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10 %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пострадавшие сферы</a:t>
                      </a: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9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Сосновоборский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 30 до 50%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общепит, бытовые услуги</a:t>
                      </a:r>
                      <a:endParaRPr lang="ru-RU" sz="2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680" marR="6680" marT="668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1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ятиугольник 32"/>
          <p:cNvSpPr/>
          <p:nvPr/>
        </p:nvSpPr>
        <p:spPr>
          <a:xfrm>
            <a:off x="696869" y="4710118"/>
            <a:ext cx="6476730" cy="1000132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</a:t>
            </a: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Туристическая сфера и 	социальный бизнес</a:t>
            </a:r>
          </a:p>
        </p:txBody>
      </p:sp>
      <p:sp>
        <p:nvSpPr>
          <p:cNvPr id="32" name="Пятиугольник 31"/>
          <p:cNvSpPr/>
          <p:nvPr/>
        </p:nvSpPr>
        <p:spPr>
          <a:xfrm>
            <a:off x="839745" y="1924036"/>
            <a:ext cx="6429420" cy="1071570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algn="ctr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  Упрощение процедуры</a:t>
            </a:r>
          </a:p>
          <a:p>
            <a:pPr algn="ctr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получения в 2020 году </a:t>
            </a:r>
            <a:endParaRPr lang="ru-RU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839745" y="3352796"/>
            <a:ext cx="6405292" cy="1000132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marL="355600" algn="ctr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Возмещение  процентов </a:t>
            </a:r>
          </a:p>
          <a:p>
            <a:pPr marL="355600" algn="ctr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по кредитам</a:t>
            </a:r>
            <a:endParaRPr lang="ru-RU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68669" y="746130"/>
            <a:ext cx="1895475" cy="250825"/>
          </a:xfrm>
          <a:prstGeom prst="rect">
            <a:avLst/>
          </a:prstGeom>
        </p:spPr>
        <p:txBody>
          <a:bodyPr lIns="0" tIns="0" rIns="0" bIns="0"/>
          <a:lstStyle/>
          <a:p>
            <a:pPr algn="just" fontAlgn="auto">
              <a:lnSpc>
                <a:spcPts val="94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" sz="800" cap="small" dirty="0">
              <a:solidFill>
                <a:srgbClr val="522015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80" y="436564"/>
            <a:ext cx="1604963" cy="781050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100" b="1" dirty="0">
              <a:solidFill>
                <a:srgbClr val="522015"/>
              </a:solidFill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5566" y="7011989"/>
            <a:ext cx="206376" cy="201612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" sz="1200" b="1" spc="-101" dirty="0">
              <a:solidFill>
                <a:srgbClr val="EA4F3A"/>
              </a:solidFill>
              <a:latin typeface="Segoe UI"/>
            </a:endParaRPr>
          </a:p>
        </p:txBody>
      </p:sp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8783639" y="6818312"/>
            <a:ext cx="3743324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223"/>
              </a:lnSpc>
              <a:spcBef>
                <a:spcPts val="10496"/>
              </a:spcBef>
            </a:pPr>
            <a:endParaRPr lang="ru-RU" sz="1100">
              <a:solidFill>
                <a:srgbClr val="CE9A6C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090" y="252463"/>
            <a:ext cx="13033376" cy="1440161"/>
          </a:xfrm>
          <a:prstGeom prst="rect">
            <a:avLst/>
          </a:prstGeom>
          <a:solidFill>
            <a:srgbClr val="F5F1EA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0" tIns="0" rIns="0" bIns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-50" dirty="0" smtClean="0">
                <a:solidFill>
                  <a:srgbClr val="C00000"/>
                </a:solidFill>
                <a:latin typeface="Calibri"/>
              </a:rPr>
              <a:t>СУБСИДИИ ДЛЯ СУБЪЕКТОВ МСП</a:t>
            </a:r>
            <a:endParaRPr lang="ru-RU" sz="3600" b="1" spc="-50" dirty="0">
              <a:solidFill>
                <a:srgbClr val="C00000"/>
              </a:solidFill>
              <a:latin typeface="Calibri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19090" y="1692624"/>
            <a:ext cx="13033376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8" name="Freeform 62"/>
          <p:cNvSpPr>
            <a:spLocks noEditPoints="1"/>
          </p:cNvSpPr>
          <p:nvPr/>
        </p:nvSpPr>
        <p:spPr bwMode="auto">
          <a:xfrm>
            <a:off x="886655" y="3495672"/>
            <a:ext cx="553282" cy="527701"/>
          </a:xfrm>
          <a:custGeom>
            <a:avLst/>
            <a:gdLst>
              <a:gd name="T0" fmla="*/ 644080984 w 256"/>
              <a:gd name="T1" fmla="*/ 610151003 h 232"/>
              <a:gd name="T2" fmla="*/ 591286129 w 256"/>
              <a:gd name="T3" fmla="*/ 610151003 h 232"/>
              <a:gd name="T4" fmla="*/ 591286129 w 256"/>
              <a:gd name="T5" fmla="*/ 357674222 h 232"/>
              <a:gd name="T6" fmla="*/ 591286129 w 256"/>
              <a:gd name="T7" fmla="*/ 157797785 h 232"/>
              <a:gd name="T8" fmla="*/ 644080984 w 256"/>
              <a:gd name="T9" fmla="*/ 157797785 h 232"/>
              <a:gd name="T10" fmla="*/ 675756272 w 256"/>
              <a:gd name="T11" fmla="*/ 189357991 h 232"/>
              <a:gd name="T12" fmla="*/ 675756272 w 256"/>
              <a:gd name="T13" fmla="*/ 389234428 h 232"/>
              <a:gd name="T14" fmla="*/ 675756272 w 256"/>
              <a:gd name="T15" fmla="*/ 515472007 h 232"/>
              <a:gd name="T16" fmla="*/ 675756272 w 256"/>
              <a:gd name="T17" fmla="*/ 578590797 h 232"/>
              <a:gd name="T18" fmla="*/ 644080984 w 256"/>
              <a:gd name="T19" fmla="*/ 610151003 h 232"/>
              <a:gd name="T20" fmla="*/ 116145432 w 256"/>
              <a:gd name="T21" fmla="*/ 610151003 h 232"/>
              <a:gd name="T22" fmla="*/ 116145432 w 256"/>
              <a:gd name="T23" fmla="*/ 357674222 h 232"/>
              <a:gd name="T24" fmla="*/ 116145432 w 256"/>
              <a:gd name="T25" fmla="*/ 347154154 h 232"/>
              <a:gd name="T26" fmla="*/ 116145432 w 256"/>
              <a:gd name="T27" fmla="*/ 157797785 h 232"/>
              <a:gd name="T28" fmla="*/ 179497633 w 256"/>
              <a:gd name="T29" fmla="*/ 157797785 h 232"/>
              <a:gd name="T30" fmla="*/ 337878948 w 256"/>
              <a:gd name="T31" fmla="*/ 0 h 232"/>
              <a:gd name="T32" fmla="*/ 496258639 w 256"/>
              <a:gd name="T33" fmla="*/ 157797785 h 232"/>
              <a:gd name="T34" fmla="*/ 559610840 w 256"/>
              <a:gd name="T35" fmla="*/ 157797785 h 232"/>
              <a:gd name="T36" fmla="*/ 559610840 w 256"/>
              <a:gd name="T37" fmla="*/ 357674222 h 232"/>
              <a:gd name="T38" fmla="*/ 559610840 w 256"/>
              <a:gd name="T39" fmla="*/ 610151003 h 232"/>
              <a:gd name="T40" fmla="*/ 116145432 w 256"/>
              <a:gd name="T41" fmla="*/ 610151003 h 232"/>
              <a:gd name="T42" fmla="*/ 337878948 w 256"/>
              <a:gd name="T43" fmla="*/ 63118790 h 232"/>
              <a:gd name="T44" fmla="*/ 242849834 w 256"/>
              <a:gd name="T45" fmla="*/ 157797785 h 232"/>
              <a:gd name="T46" fmla="*/ 432906438 w 256"/>
              <a:gd name="T47" fmla="*/ 157797785 h 232"/>
              <a:gd name="T48" fmla="*/ 337878948 w 256"/>
              <a:gd name="T49" fmla="*/ 63118790 h 232"/>
              <a:gd name="T50" fmla="*/ 0 w 256"/>
              <a:gd name="T51" fmla="*/ 578590797 h 232"/>
              <a:gd name="T52" fmla="*/ 0 w 256"/>
              <a:gd name="T53" fmla="*/ 515472007 h 232"/>
              <a:gd name="T54" fmla="*/ 0 w 256"/>
              <a:gd name="T55" fmla="*/ 389234428 h 232"/>
              <a:gd name="T56" fmla="*/ 0 w 256"/>
              <a:gd name="T57" fmla="*/ 189357991 h 232"/>
              <a:gd name="T58" fmla="*/ 31675288 w 256"/>
              <a:gd name="T59" fmla="*/ 157797785 h 232"/>
              <a:gd name="T60" fmla="*/ 84470143 w 256"/>
              <a:gd name="T61" fmla="*/ 157797785 h 232"/>
              <a:gd name="T62" fmla="*/ 84470143 w 256"/>
              <a:gd name="T63" fmla="*/ 347154154 h 232"/>
              <a:gd name="T64" fmla="*/ 84470143 w 256"/>
              <a:gd name="T65" fmla="*/ 357674222 h 232"/>
              <a:gd name="T66" fmla="*/ 84470143 w 256"/>
              <a:gd name="T67" fmla="*/ 610151003 h 232"/>
              <a:gd name="T68" fmla="*/ 31675288 w 256"/>
              <a:gd name="T69" fmla="*/ 610151003 h 232"/>
              <a:gd name="T70" fmla="*/ 0 w 256"/>
              <a:gd name="T71" fmla="*/ 578590797 h 23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6" h="232">
                <a:moveTo>
                  <a:pt x="244" y="232"/>
                </a:moveTo>
                <a:cubicBezTo>
                  <a:pt x="224" y="232"/>
                  <a:pt x="224" y="232"/>
                  <a:pt x="224" y="232"/>
                </a:cubicBezTo>
                <a:cubicBezTo>
                  <a:pt x="224" y="136"/>
                  <a:pt x="224" y="136"/>
                  <a:pt x="224" y="136"/>
                </a:cubicBezTo>
                <a:cubicBezTo>
                  <a:pt x="224" y="60"/>
                  <a:pt x="224" y="60"/>
                  <a:pt x="224" y="60"/>
                </a:cubicBezTo>
                <a:cubicBezTo>
                  <a:pt x="244" y="60"/>
                  <a:pt x="244" y="60"/>
                  <a:pt x="244" y="60"/>
                </a:cubicBezTo>
                <a:cubicBezTo>
                  <a:pt x="251" y="60"/>
                  <a:pt x="256" y="65"/>
                  <a:pt x="256" y="72"/>
                </a:cubicBezTo>
                <a:cubicBezTo>
                  <a:pt x="256" y="148"/>
                  <a:pt x="256" y="148"/>
                  <a:pt x="256" y="148"/>
                </a:cubicBezTo>
                <a:cubicBezTo>
                  <a:pt x="256" y="196"/>
                  <a:pt x="256" y="196"/>
                  <a:pt x="256" y="196"/>
                </a:cubicBezTo>
                <a:cubicBezTo>
                  <a:pt x="256" y="220"/>
                  <a:pt x="256" y="220"/>
                  <a:pt x="256" y="220"/>
                </a:cubicBezTo>
                <a:cubicBezTo>
                  <a:pt x="256" y="227"/>
                  <a:pt x="251" y="232"/>
                  <a:pt x="244" y="232"/>
                </a:cubicBezTo>
                <a:moveTo>
                  <a:pt x="44" y="232"/>
                </a:moveTo>
                <a:cubicBezTo>
                  <a:pt x="44" y="136"/>
                  <a:pt x="44" y="136"/>
                  <a:pt x="44" y="136"/>
                </a:cubicBezTo>
                <a:cubicBezTo>
                  <a:pt x="44" y="132"/>
                  <a:pt x="44" y="132"/>
                  <a:pt x="44" y="132"/>
                </a:cubicBezTo>
                <a:cubicBezTo>
                  <a:pt x="44" y="60"/>
                  <a:pt x="44" y="60"/>
                  <a:pt x="44" y="60"/>
                </a:cubicBezTo>
                <a:cubicBezTo>
                  <a:pt x="68" y="60"/>
                  <a:pt x="68" y="60"/>
                  <a:pt x="68" y="60"/>
                </a:cubicBezTo>
                <a:cubicBezTo>
                  <a:pt x="68" y="27"/>
                  <a:pt x="95" y="0"/>
                  <a:pt x="128" y="0"/>
                </a:cubicBezTo>
                <a:cubicBezTo>
                  <a:pt x="161" y="0"/>
                  <a:pt x="188" y="27"/>
                  <a:pt x="188" y="60"/>
                </a:cubicBezTo>
                <a:cubicBezTo>
                  <a:pt x="212" y="60"/>
                  <a:pt x="212" y="60"/>
                  <a:pt x="212" y="60"/>
                </a:cubicBezTo>
                <a:cubicBezTo>
                  <a:pt x="212" y="136"/>
                  <a:pt x="212" y="136"/>
                  <a:pt x="212" y="136"/>
                </a:cubicBezTo>
                <a:cubicBezTo>
                  <a:pt x="212" y="232"/>
                  <a:pt x="212" y="232"/>
                  <a:pt x="212" y="232"/>
                </a:cubicBezTo>
                <a:lnTo>
                  <a:pt x="44" y="232"/>
                </a:lnTo>
                <a:close/>
                <a:moveTo>
                  <a:pt x="128" y="24"/>
                </a:moveTo>
                <a:cubicBezTo>
                  <a:pt x="108" y="24"/>
                  <a:pt x="92" y="40"/>
                  <a:pt x="92" y="60"/>
                </a:cubicBezTo>
                <a:cubicBezTo>
                  <a:pt x="164" y="60"/>
                  <a:pt x="164" y="60"/>
                  <a:pt x="164" y="60"/>
                </a:cubicBezTo>
                <a:cubicBezTo>
                  <a:pt x="164" y="40"/>
                  <a:pt x="148" y="24"/>
                  <a:pt x="128" y="24"/>
                </a:cubicBezTo>
                <a:moveTo>
                  <a:pt x="0" y="220"/>
                </a:moveTo>
                <a:cubicBezTo>
                  <a:pt x="0" y="196"/>
                  <a:pt x="0" y="196"/>
                  <a:pt x="0" y="196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65"/>
                  <a:pt x="5" y="60"/>
                  <a:pt x="12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32" y="132"/>
                  <a:pt x="32" y="132"/>
                  <a:pt x="32" y="132"/>
                </a:cubicBezTo>
                <a:cubicBezTo>
                  <a:pt x="32" y="136"/>
                  <a:pt x="32" y="136"/>
                  <a:pt x="32" y="136"/>
                </a:cubicBezTo>
                <a:cubicBezTo>
                  <a:pt x="32" y="232"/>
                  <a:pt x="32" y="232"/>
                  <a:pt x="32" y="232"/>
                </a:cubicBezTo>
                <a:cubicBezTo>
                  <a:pt x="12" y="232"/>
                  <a:pt x="12" y="232"/>
                  <a:pt x="12" y="232"/>
                </a:cubicBezTo>
                <a:cubicBezTo>
                  <a:pt x="5" y="232"/>
                  <a:pt x="0" y="227"/>
                  <a:pt x="0" y="220"/>
                </a:cubicBezTo>
              </a:path>
            </a:pathLst>
          </a:custGeom>
          <a:solidFill>
            <a:srgbClr val="E04E39"/>
          </a:solidFill>
          <a:ln>
            <a:noFill/>
          </a:ln>
          <a:extLst/>
        </p:spPr>
        <p:txBody>
          <a:bodyPr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75220" y="1828536"/>
            <a:ext cx="7880081" cy="744492"/>
          </a:xfrm>
          <a:prstGeom prst="rect">
            <a:avLst/>
          </a:prstGeom>
          <a:noFill/>
        </p:spPr>
        <p:txBody>
          <a:bodyPr lIns="0" tIns="0" rIns="0" bIns="0" anchor="ctr" anchorCtr="0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3600" b="1" spc="-50" dirty="0">
              <a:solidFill>
                <a:srgbClr val="E04E39"/>
              </a:solidFill>
              <a:latin typeface="Calibri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565988" y="1935555"/>
            <a:ext cx="5786478" cy="1197227"/>
          </a:xfrm>
          <a:prstGeom prst="rect">
            <a:avLst/>
          </a:prstGeom>
        </p:spPr>
        <p:txBody>
          <a:bodyPr wrap="square" lIns="88367" tIns="44184" rIns="88367" bIns="44184">
            <a:spAutoFit/>
          </a:bodyPr>
          <a:lstStyle/>
          <a:p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получения </a:t>
            </a:r>
          </a:p>
          <a:p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наличии задолженности  </a:t>
            </a:r>
          </a:p>
          <a:p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налогам на дату подачи заявки</a:t>
            </a:r>
          </a:p>
        </p:txBody>
      </p:sp>
      <p:grpSp>
        <p:nvGrpSpPr>
          <p:cNvPr id="26" name="Group 326"/>
          <p:cNvGrpSpPr/>
          <p:nvPr/>
        </p:nvGrpSpPr>
        <p:grpSpPr>
          <a:xfrm>
            <a:off x="911183" y="4781556"/>
            <a:ext cx="404245" cy="486731"/>
            <a:chOff x="5011738" y="2427288"/>
            <a:chExt cx="212725" cy="293688"/>
          </a:xfrm>
          <a:solidFill>
            <a:srgbClr val="E04E39"/>
          </a:solidFill>
        </p:grpSpPr>
        <p:sp>
          <p:nvSpPr>
            <p:cNvPr id="31" name="Freeform 63"/>
            <p:cNvSpPr>
              <a:spLocks noEditPoints="1"/>
            </p:cNvSpPr>
            <p:nvPr/>
          </p:nvSpPr>
          <p:spPr bwMode="auto">
            <a:xfrm>
              <a:off x="5011738" y="2427288"/>
              <a:ext cx="212725" cy="293688"/>
            </a:xfrm>
            <a:custGeom>
              <a:avLst/>
              <a:gdLst/>
              <a:ahLst/>
              <a:cxnLst>
                <a:cxn ang="0">
                  <a:pos x="78" y="11"/>
                </a:cxn>
                <a:cxn ang="0">
                  <a:pos x="84" y="11"/>
                </a:cxn>
                <a:cxn ang="0">
                  <a:pos x="84" y="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7" y="11"/>
                </a:cxn>
                <a:cxn ang="0">
                  <a:pos x="30" y="52"/>
                </a:cxn>
                <a:cxn ang="0">
                  <a:pos x="30" y="64"/>
                </a:cxn>
                <a:cxn ang="0">
                  <a:pos x="8" y="105"/>
                </a:cxn>
                <a:cxn ang="0">
                  <a:pos x="0" y="105"/>
                </a:cxn>
                <a:cxn ang="0">
                  <a:pos x="0" y="116"/>
                </a:cxn>
                <a:cxn ang="0">
                  <a:pos x="84" y="116"/>
                </a:cxn>
                <a:cxn ang="0">
                  <a:pos x="84" y="105"/>
                </a:cxn>
                <a:cxn ang="0">
                  <a:pos x="78" y="105"/>
                </a:cxn>
                <a:cxn ang="0">
                  <a:pos x="55" y="64"/>
                </a:cxn>
                <a:cxn ang="0">
                  <a:pos x="55" y="52"/>
                </a:cxn>
                <a:cxn ang="0">
                  <a:pos x="78" y="11"/>
                </a:cxn>
                <a:cxn ang="0">
                  <a:pos x="52" y="69"/>
                </a:cxn>
                <a:cxn ang="0">
                  <a:pos x="72" y="105"/>
                </a:cxn>
                <a:cxn ang="0">
                  <a:pos x="67" y="105"/>
                </a:cxn>
                <a:cxn ang="0">
                  <a:pos x="56" y="93"/>
                </a:cxn>
                <a:cxn ang="0">
                  <a:pos x="43" y="77"/>
                </a:cxn>
                <a:cxn ang="0">
                  <a:pos x="30" y="93"/>
                </a:cxn>
                <a:cxn ang="0">
                  <a:pos x="20" y="105"/>
                </a:cxn>
                <a:cxn ang="0">
                  <a:pos x="13" y="105"/>
                </a:cxn>
                <a:cxn ang="0">
                  <a:pos x="34" y="69"/>
                </a:cxn>
                <a:cxn ang="0">
                  <a:pos x="36" y="69"/>
                </a:cxn>
                <a:cxn ang="0">
                  <a:pos x="36" y="48"/>
                </a:cxn>
                <a:cxn ang="0">
                  <a:pos x="34" y="47"/>
                </a:cxn>
                <a:cxn ang="0">
                  <a:pos x="13" y="11"/>
                </a:cxn>
                <a:cxn ang="0">
                  <a:pos x="72" y="11"/>
                </a:cxn>
                <a:cxn ang="0">
                  <a:pos x="52" y="47"/>
                </a:cxn>
                <a:cxn ang="0">
                  <a:pos x="49" y="48"/>
                </a:cxn>
                <a:cxn ang="0">
                  <a:pos x="49" y="69"/>
                </a:cxn>
                <a:cxn ang="0">
                  <a:pos x="52" y="69"/>
                </a:cxn>
              </a:cxnLst>
              <a:rect l="0" t="0" r="r" b="b"/>
              <a:pathLst>
                <a:path w="84" h="116">
                  <a:moveTo>
                    <a:pt x="78" y="11"/>
                  </a:moveTo>
                  <a:cubicBezTo>
                    <a:pt x="84" y="11"/>
                    <a:pt x="84" y="11"/>
                    <a:pt x="84" y="11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33"/>
                    <a:pt x="16" y="48"/>
                    <a:pt x="30" y="52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17" y="69"/>
                    <a:pt x="9" y="83"/>
                    <a:pt x="8" y="10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4" y="105"/>
                    <a:pt x="84" y="105"/>
                    <a:pt x="84" y="105"/>
                  </a:cubicBezTo>
                  <a:cubicBezTo>
                    <a:pt x="78" y="105"/>
                    <a:pt x="78" y="105"/>
                    <a:pt x="78" y="105"/>
                  </a:cubicBezTo>
                  <a:cubicBezTo>
                    <a:pt x="77" y="83"/>
                    <a:pt x="69" y="69"/>
                    <a:pt x="55" y="64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69" y="48"/>
                    <a:pt x="77" y="33"/>
                    <a:pt x="78" y="11"/>
                  </a:cubicBezTo>
                  <a:close/>
                  <a:moveTo>
                    <a:pt x="52" y="69"/>
                  </a:moveTo>
                  <a:cubicBezTo>
                    <a:pt x="67" y="73"/>
                    <a:pt x="72" y="90"/>
                    <a:pt x="72" y="105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30" y="93"/>
                    <a:pt x="30" y="93"/>
                    <a:pt x="30" y="93"/>
                  </a:cubicBezTo>
                  <a:cubicBezTo>
                    <a:pt x="20" y="105"/>
                    <a:pt x="20" y="105"/>
                    <a:pt x="20" y="105"/>
                  </a:cubicBezTo>
                  <a:cubicBezTo>
                    <a:pt x="13" y="105"/>
                    <a:pt x="13" y="105"/>
                    <a:pt x="13" y="105"/>
                  </a:cubicBezTo>
                  <a:cubicBezTo>
                    <a:pt x="14" y="90"/>
                    <a:pt x="18" y="73"/>
                    <a:pt x="34" y="69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18" y="43"/>
                    <a:pt x="14" y="27"/>
                    <a:pt x="13" y="11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72" y="27"/>
                    <a:pt x="67" y="43"/>
                    <a:pt x="52" y="47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9" y="69"/>
                    <a:pt x="49" y="69"/>
                    <a:pt x="49" y="69"/>
                  </a:cubicBezTo>
                  <a:lnTo>
                    <a:pt x="52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Freeform 64"/>
            <p:cNvSpPr>
              <a:spLocks/>
            </p:cNvSpPr>
            <p:nvPr/>
          </p:nvSpPr>
          <p:spPr bwMode="auto">
            <a:xfrm>
              <a:off x="5092701" y="2516188"/>
              <a:ext cx="60325" cy="34925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0" y="0"/>
                </a:cxn>
                <a:cxn ang="0">
                  <a:pos x="9" y="11"/>
                </a:cxn>
                <a:cxn ang="0">
                  <a:pos x="19" y="22"/>
                </a:cxn>
                <a:cxn ang="0">
                  <a:pos x="29" y="11"/>
                </a:cxn>
                <a:cxn ang="0">
                  <a:pos x="38" y="0"/>
                </a:cxn>
              </a:cxnLst>
              <a:rect l="0" t="0" r="r" b="b"/>
              <a:pathLst>
                <a:path w="38" h="22">
                  <a:moveTo>
                    <a:pt x="38" y="0"/>
                  </a:moveTo>
                  <a:lnTo>
                    <a:pt x="0" y="0"/>
                  </a:lnTo>
                  <a:lnTo>
                    <a:pt x="9" y="11"/>
                  </a:lnTo>
                  <a:lnTo>
                    <a:pt x="19" y="22"/>
                  </a:lnTo>
                  <a:lnTo>
                    <a:pt x="29" y="1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6" name="Freeform 16"/>
          <p:cNvSpPr>
            <a:spLocks noEditPoints="1"/>
          </p:cNvSpPr>
          <p:nvPr/>
        </p:nvSpPr>
        <p:spPr bwMode="auto">
          <a:xfrm>
            <a:off x="965324" y="2281226"/>
            <a:ext cx="546621" cy="530039"/>
          </a:xfrm>
          <a:custGeom>
            <a:avLst/>
            <a:gdLst>
              <a:gd name="T0" fmla="*/ 337878948 w 256"/>
              <a:gd name="T1" fmla="*/ 675756272 h 256"/>
              <a:gd name="T2" fmla="*/ 0 w 256"/>
              <a:gd name="T3" fmla="*/ 337878948 h 256"/>
              <a:gd name="T4" fmla="*/ 337878948 w 256"/>
              <a:gd name="T5" fmla="*/ 0 h 256"/>
              <a:gd name="T6" fmla="*/ 675756272 w 256"/>
              <a:gd name="T7" fmla="*/ 337878948 h 256"/>
              <a:gd name="T8" fmla="*/ 337878948 w 256"/>
              <a:gd name="T9" fmla="*/ 675756272 h 256"/>
              <a:gd name="T10" fmla="*/ 337878948 w 256"/>
              <a:gd name="T11" fmla="*/ 63352201 h 256"/>
              <a:gd name="T12" fmla="*/ 63352201 w 256"/>
              <a:gd name="T13" fmla="*/ 337878948 h 256"/>
              <a:gd name="T14" fmla="*/ 337878948 w 256"/>
              <a:gd name="T15" fmla="*/ 612404071 h 256"/>
              <a:gd name="T16" fmla="*/ 612404071 w 256"/>
              <a:gd name="T17" fmla="*/ 337878948 h 256"/>
              <a:gd name="T18" fmla="*/ 337878948 w 256"/>
              <a:gd name="T19" fmla="*/ 63352201 h 256"/>
              <a:gd name="T20" fmla="*/ 337878948 w 256"/>
              <a:gd name="T21" fmla="*/ 485699668 h 256"/>
              <a:gd name="T22" fmla="*/ 279805420 w 256"/>
              <a:gd name="T23" fmla="*/ 393310703 h 256"/>
              <a:gd name="T24" fmla="*/ 340517473 w 256"/>
              <a:gd name="T25" fmla="*/ 168938662 h 256"/>
              <a:gd name="T26" fmla="*/ 395950852 w 256"/>
              <a:gd name="T27" fmla="*/ 393310703 h 256"/>
              <a:gd name="T28" fmla="*/ 337878948 w 256"/>
              <a:gd name="T29" fmla="*/ 485699668 h 2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28" y="184"/>
                </a:moveTo>
                <a:cubicBezTo>
                  <a:pt x="96" y="184"/>
                  <a:pt x="106" y="149"/>
                  <a:pt x="106" y="149"/>
                </a:cubicBezTo>
                <a:cubicBezTo>
                  <a:pt x="129" y="64"/>
                  <a:pt x="129" y="64"/>
                  <a:pt x="129" y="64"/>
                </a:cubicBezTo>
                <a:cubicBezTo>
                  <a:pt x="150" y="149"/>
                  <a:pt x="150" y="149"/>
                  <a:pt x="150" y="149"/>
                </a:cubicBezTo>
                <a:cubicBezTo>
                  <a:pt x="160" y="184"/>
                  <a:pt x="128" y="184"/>
                  <a:pt x="128" y="184"/>
                </a:cubicBezTo>
              </a:path>
            </a:pathLst>
          </a:custGeom>
          <a:solidFill>
            <a:srgbClr val="E04E39"/>
          </a:solidFill>
          <a:ln>
            <a:noFill/>
          </a:ln>
          <a:extLst/>
        </p:spPr>
        <p:txBody>
          <a:bodyPr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632625" y="3468629"/>
            <a:ext cx="5498070" cy="904839"/>
          </a:xfrm>
          <a:prstGeom prst="rect">
            <a:avLst/>
          </a:prstGeom>
        </p:spPr>
        <p:txBody>
          <a:bodyPr wrap="square" lIns="88367" tIns="44184" rIns="88367" bIns="44184">
            <a:spAutoFit/>
          </a:bodyPr>
          <a:lstStyle/>
          <a:p>
            <a:pPr defTabSz="1007943">
              <a:spcBef>
                <a:spcPts val="580"/>
              </a:spcBef>
            </a:pP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Увеличение</a:t>
            </a:r>
            <a:r>
              <a:rPr lang="ru-RU" sz="2400" b="1" dirty="0" smtClean="0">
                <a:solidFill>
                  <a:srgbClr val="0070C0"/>
                </a:solidFill>
                <a:latin typeface="Arial Narrow" pitchFamily="34" charset="0"/>
                <a:sym typeface="Symbol"/>
              </a:rPr>
              <a:t>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до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затрат</a:t>
            </a:r>
          </a:p>
          <a:p>
            <a:pPr defTabSz="1007943">
              <a:spcBef>
                <a:spcPts val="580"/>
              </a:spcBef>
            </a:pP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Общая </a:t>
            </a: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сумма -</a:t>
            </a: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 </a:t>
            </a: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рублей</a:t>
            </a:r>
            <a:endParaRPr lang="ru-RU" sz="24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697793" y="4860974"/>
            <a:ext cx="4917474" cy="827895"/>
          </a:xfrm>
          <a:prstGeom prst="rect">
            <a:avLst/>
          </a:prstGeom>
        </p:spPr>
        <p:txBody>
          <a:bodyPr wrap="square" lIns="88367" tIns="44184" rIns="88367" bIns="44184">
            <a:spAutoFit/>
          </a:bodyPr>
          <a:lstStyle/>
          <a:p>
            <a:pPr defTabSz="1007943">
              <a:spcBef>
                <a:spcPts val="580"/>
              </a:spcBef>
            </a:pP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общей </a:t>
            </a: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суммы -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25 </a:t>
            </a: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</a:p>
        </p:txBody>
      </p:sp>
      <p:pic>
        <p:nvPicPr>
          <p:cNvPr id="21" name="Picture 2" descr="https://i.pinimg.com/736x/39/29/60/3929602c23fb3f4ac76aa5de0c8bdbb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91" y="241233"/>
            <a:ext cx="1511106" cy="138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ятиугольник 21"/>
          <p:cNvSpPr/>
          <p:nvPr/>
        </p:nvSpPr>
        <p:spPr>
          <a:xfrm>
            <a:off x="625431" y="6021652"/>
            <a:ext cx="6405292" cy="1071570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668" tIns="55333" rIns="110668" bIns="55333" rtlCol="0" anchor="ctr"/>
          <a:lstStyle/>
          <a:p>
            <a:pPr marL="355600" algn="ctr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Новая субсидия </a:t>
            </a:r>
          </a:p>
          <a:p>
            <a:pPr marL="355600" algn="ctr" defTabSz="1368112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«На неотложные нужды»</a:t>
            </a:r>
            <a:endParaRPr lang="ru-RU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3" name="Freeform 16"/>
          <p:cNvSpPr>
            <a:spLocks noEditPoints="1"/>
          </p:cNvSpPr>
          <p:nvPr/>
        </p:nvSpPr>
        <p:spPr bwMode="auto">
          <a:xfrm>
            <a:off x="839745" y="6281754"/>
            <a:ext cx="546621" cy="530039"/>
          </a:xfrm>
          <a:custGeom>
            <a:avLst/>
            <a:gdLst>
              <a:gd name="T0" fmla="*/ 337878948 w 256"/>
              <a:gd name="T1" fmla="*/ 675756272 h 256"/>
              <a:gd name="T2" fmla="*/ 0 w 256"/>
              <a:gd name="T3" fmla="*/ 337878948 h 256"/>
              <a:gd name="T4" fmla="*/ 337878948 w 256"/>
              <a:gd name="T5" fmla="*/ 0 h 256"/>
              <a:gd name="T6" fmla="*/ 675756272 w 256"/>
              <a:gd name="T7" fmla="*/ 337878948 h 256"/>
              <a:gd name="T8" fmla="*/ 337878948 w 256"/>
              <a:gd name="T9" fmla="*/ 675756272 h 256"/>
              <a:gd name="T10" fmla="*/ 337878948 w 256"/>
              <a:gd name="T11" fmla="*/ 63352201 h 256"/>
              <a:gd name="T12" fmla="*/ 63352201 w 256"/>
              <a:gd name="T13" fmla="*/ 337878948 h 256"/>
              <a:gd name="T14" fmla="*/ 337878948 w 256"/>
              <a:gd name="T15" fmla="*/ 612404071 h 256"/>
              <a:gd name="T16" fmla="*/ 612404071 w 256"/>
              <a:gd name="T17" fmla="*/ 337878948 h 256"/>
              <a:gd name="T18" fmla="*/ 337878948 w 256"/>
              <a:gd name="T19" fmla="*/ 63352201 h 256"/>
              <a:gd name="T20" fmla="*/ 337878948 w 256"/>
              <a:gd name="T21" fmla="*/ 485699668 h 256"/>
              <a:gd name="T22" fmla="*/ 279805420 w 256"/>
              <a:gd name="T23" fmla="*/ 393310703 h 256"/>
              <a:gd name="T24" fmla="*/ 340517473 w 256"/>
              <a:gd name="T25" fmla="*/ 168938662 h 256"/>
              <a:gd name="T26" fmla="*/ 395950852 w 256"/>
              <a:gd name="T27" fmla="*/ 393310703 h 256"/>
              <a:gd name="T28" fmla="*/ 337878948 w 256"/>
              <a:gd name="T29" fmla="*/ 485699668 h 25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28" y="184"/>
                </a:moveTo>
                <a:cubicBezTo>
                  <a:pt x="96" y="184"/>
                  <a:pt x="106" y="149"/>
                  <a:pt x="106" y="149"/>
                </a:cubicBezTo>
                <a:cubicBezTo>
                  <a:pt x="129" y="64"/>
                  <a:pt x="129" y="64"/>
                  <a:pt x="129" y="64"/>
                </a:cubicBezTo>
                <a:cubicBezTo>
                  <a:pt x="150" y="149"/>
                  <a:pt x="150" y="149"/>
                  <a:pt x="150" y="149"/>
                </a:cubicBezTo>
                <a:cubicBezTo>
                  <a:pt x="160" y="184"/>
                  <a:pt x="128" y="184"/>
                  <a:pt x="128" y="184"/>
                </a:cubicBezTo>
              </a:path>
            </a:pathLst>
          </a:custGeom>
          <a:solidFill>
            <a:srgbClr val="E04E39"/>
          </a:solidFill>
          <a:ln>
            <a:noFill/>
          </a:ln>
          <a:extLst/>
        </p:spPr>
        <p:txBody>
          <a:bodyPr/>
          <a:lstStyle/>
          <a:p>
            <a:endParaRPr lang="id-ID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48827" y="6281754"/>
            <a:ext cx="6072230" cy="458563"/>
          </a:xfrm>
          <a:prstGeom prst="rect">
            <a:avLst/>
          </a:prstGeom>
        </p:spPr>
        <p:txBody>
          <a:bodyPr wrap="square" lIns="88367" tIns="44184" rIns="88367" bIns="44184">
            <a:spAutoFit/>
          </a:bodyPr>
          <a:lstStyle/>
          <a:p>
            <a:pPr lvl="5" defTabSz="1007943">
              <a:spcBef>
                <a:spcPts val="580"/>
              </a:spcBef>
            </a:pP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</a:t>
            </a:r>
            <a:r>
              <a:rPr lang="ru-RU" sz="2400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3"/>
          <a:srcRect l="82864"/>
          <a:stretch/>
        </p:blipFill>
        <p:spPr>
          <a:xfrm>
            <a:off x="12350966" y="0"/>
            <a:ext cx="1001500" cy="162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5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5968</TotalTime>
  <Words>945</Words>
  <Application>Microsoft Office PowerPoint</Application>
  <PresentationFormat>Произвольный</PresentationFormat>
  <Paragraphs>246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8" baseType="lpstr">
      <vt:lpstr>Arial</vt:lpstr>
      <vt:lpstr>Arial Narrow</vt:lpstr>
      <vt:lpstr>Calibri</vt:lpstr>
      <vt:lpstr>Lucida Grande</vt:lpstr>
      <vt:lpstr>Segoe UI</vt:lpstr>
      <vt:lpstr>Symbol</vt:lpstr>
      <vt:lpstr>Times New Roman</vt:lpstr>
      <vt:lpstr>Verdana</vt:lpstr>
      <vt:lpstr>Wingdings</vt:lpstr>
      <vt:lpstr>Office Theme</vt:lpstr>
      <vt:lpstr>1_Тема Office</vt:lpstr>
      <vt:lpstr>2_Тема Office</vt:lpstr>
      <vt:lpstr>3_Тема Office</vt:lpstr>
      <vt:lpstr>1_Office Theme</vt:lpstr>
      <vt:lpstr>  О реализации на территории Ленинградской области мероприятий, направленных на поддержку отраслей малого и среднего предпринимательства, оказавшихся в зоне риска в связи с распространением новой коронавирусной инфекции   Нерушай Светлана Ивановна                                                                                                     председатель комитета по развитию малого, среднего бизнеса                                                               и потребительского рынка Ленинградской области  22 апреля  2020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ОЭР-Булатова Т.Е.</cp:lastModifiedBy>
  <cp:revision>411</cp:revision>
  <cp:lastPrinted>2020-04-21T16:06:55Z</cp:lastPrinted>
  <dcterms:modified xsi:type="dcterms:W3CDTF">2020-04-24T07:02:56Z</dcterms:modified>
</cp:coreProperties>
</file>